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10">
  <p:sldMasterIdLst>
    <p:sldMasterId id="2147483648" r:id="rId1"/>
    <p:sldMasterId id="2147483654" r:id="rId3"/>
  </p:sldMasterIdLst>
  <p:notesMasterIdLst>
    <p:notesMasterId r:id="rId5"/>
  </p:notesMasterIdLst>
  <p:handoutMasterIdLst>
    <p:handoutMasterId r:id="rId33"/>
  </p:handoutMasterIdLst>
  <p:sldIdLst>
    <p:sldId id="257" r:id="rId4"/>
    <p:sldId id="269" r:id="rId6"/>
    <p:sldId id="270" r:id="rId7"/>
    <p:sldId id="301" r:id="rId8"/>
    <p:sldId id="271" r:id="rId9"/>
    <p:sldId id="278" r:id="rId10"/>
    <p:sldId id="313" r:id="rId11"/>
    <p:sldId id="272" r:id="rId12"/>
    <p:sldId id="280" r:id="rId13"/>
    <p:sldId id="282" r:id="rId14"/>
    <p:sldId id="273" r:id="rId15"/>
    <p:sldId id="333" r:id="rId16"/>
    <p:sldId id="334" r:id="rId17"/>
    <p:sldId id="286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299" r:id="rId29"/>
    <p:sldId id="300" r:id="rId30"/>
    <p:sldId id="302" r:id="rId31"/>
    <p:sldId id="266" r:id="rId32"/>
  </p:sldIdLst>
  <p:sldSz cx="12192000" cy="6858000"/>
  <p:notesSz cx="6858000" cy="9144000"/>
  <p:defaultTextStyle>
    <a:defPPr>
      <a:defRPr lang="zh-CN"/>
    </a:defPPr>
    <a:lvl1pPr marL="0" algn="l" defTabSz="91249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565" algn="l" defTabSz="91249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2495" algn="l" defTabSz="91249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69060" algn="l" defTabSz="91249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4990" algn="l" defTabSz="91249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1555" algn="l" defTabSz="91249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37485" algn="l" defTabSz="91249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4050" algn="l" defTabSz="91249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49980" algn="l" defTabSz="91249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B50"/>
    <a:srgbClr val="215758"/>
    <a:srgbClr val="ACB398"/>
    <a:srgbClr val="FBFCFF"/>
    <a:srgbClr val="FE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-114" y="-258"/>
      </p:cViewPr>
      <p:guideLst>
        <p:guide orient="horz" pos="2159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24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565" algn="l" defTabSz="9124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2495" algn="l" defTabSz="9124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69060" algn="l" defTabSz="9124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4990" algn="l" defTabSz="9124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1555" algn="l" defTabSz="9124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7485" algn="l" defTabSz="9124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4050" algn="l" defTabSz="9124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49980" algn="l" defTabSz="9124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B8331-9DF8-4033-A17B-945CD7D8D027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6D80A-9C4E-4C5F-A6C1-7C5B99C315CB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6D80A-9C4E-4C5F-A6C1-7C5B99C315CB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6D80A-9C4E-4C5F-A6C1-7C5B99C315CB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6D80A-9C4E-4C5F-A6C1-7C5B99C315CB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6D80A-9C4E-4C5F-A6C1-7C5B99C315CB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6D80A-9C4E-4C5F-A6C1-7C5B99C315CB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6D80A-9C4E-4C5F-A6C1-7C5B99C315CB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6D80A-9C4E-4C5F-A6C1-7C5B99C315CB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6D80A-9C4E-4C5F-A6C1-7C5B99C315CB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6D80A-9C4E-4C5F-A6C1-7C5B99C315CB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6D80A-9C4E-4C5F-A6C1-7C5B99C315CB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6D80A-9C4E-4C5F-A6C1-7C5B99C315CB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6D80A-9C4E-4C5F-A6C1-7C5B99C315CB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6D80A-9C4E-4C5F-A6C1-7C5B99C315CB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D6DD38-D176-4641-AFA7-7D9BAEFE43AE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D6DD38-D176-4641-AFA7-7D9BAEFE43AE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D6DD38-D176-4641-AFA7-7D9BAEFE43AE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B8331-9DF8-4033-A17B-945CD7D8D027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tags" Target="../tags/tag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tags" Target="../tags/tag4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Others_2"/>
          <p:cNvSpPr/>
          <p:nvPr userDrawn="1">
            <p:custDataLst>
              <p:tags r:id="rId2"/>
            </p:custDataLst>
          </p:nvPr>
        </p:nvSpPr>
        <p:spPr>
          <a:xfrm>
            <a:off x="335" y="151656"/>
            <a:ext cx="1384742" cy="474197"/>
          </a:xfrm>
          <a:prstGeom prst="rect">
            <a:avLst/>
          </a:prstGeom>
          <a:solidFill>
            <a:srgbClr val="2F5B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0" tIns="45715" rIns="91430" bIns="45715" numCol="1" spcCol="0" rtlCol="0" fromWordArt="0" anchor="ctr" anchorCtr="0" forceAA="0" compatLnSpc="1">
            <a:no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 sz="19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71402" y="188102"/>
            <a:ext cx="1339262" cy="437751"/>
          </a:xfrm>
          <a:prstGeom prst="rect">
            <a:avLst/>
          </a:prstGeom>
          <a:noFill/>
        </p:spPr>
        <p:txBody>
          <a:bodyPr wrap="none" lIns="86694" tIns="43347" rIns="86694" bIns="43347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PARK 01</a:t>
            </a:r>
            <a:endParaRPr lang="zh-CN" altLang="en-US" sz="2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Others_2"/>
          <p:cNvSpPr/>
          <p:nvPr userDrawn="1">
            <p:custDataLst>
              <p:tags r:id="rId2"/>
            </p:custDataLst>
          </p:nvPr>
        </p:nvSpPr>
        <p:spPr>
          <a:xfrm>
            <a:off x="335" y="151656"/>
            <a:ext cx="1384742" cy="474197"/>
          </a:xfrm>
          <a:prstGeom prst="rect">
            <a:avLst/>
          </a:prstGeom>
          <a:solidFill>
            <a:srgbClr val="2F5B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0" tIns="45715" rIns="91430" bIns="45715" numCol="1" spcCol="0" rtlCol="0" fromWordArt="0" anchor="ctr" anchorCtr="0" forceAA="0" compatLnSpc="1">
            <a:no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 sz="19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71402" y="188102"/>
            <a:ext cx="1339262" cy="437751"/>
          </a:xfrm>
          <a:prstGeom prst="rect">
            <a:avLst/>
          </a:prstGeom>
          <a:noFill/>
        </p:spPr>
        <p:txBody>
          <a:bodyPr wrap="none" lIns="86694" tIns="43347" rIns="86694" bIns="43347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PARK 02</a:t>
            </a:r>
            <a:endParaRPr lang="zh-CN" altLang="en-US" sz="2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Others_2"/>
          <p:cNvSpPr/>
          <p:nvPr userDrawn="1">
            <p:custDataLst>
              <p:tags r:id="rId2"/>
            </p:custDataLst>
          </p:nvPr>
        </p:nvSpPr>
        <p:spPr>
          <a:xfrm>
            <a:off x="335" y="151656"/>
            <a:ext cx="1384742" cy="474197"/>
          </a:xfrm>
          <a:prstGeom prst="rect">
            <a:avLst/>
          </a:prstGeom>
          <a:solidFill>
            <a:srgbClr val="2F5B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0" tIns="45715" rIns="91430" bIns="45715" numCol="1" spcCol="0" rtlCol="0" fromWordArt="0" anchor="ctr" anchorCtr="0" forceAA="0" compatLnSpc="1">
            <a:no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 sz="19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71402" y="188102"/>
            <a:ext cx="1339262" cy="437751"/>
          </a:xfrm>
          <a:prstGeom prst="rect">
            <a:avLst/>
          </a:prstGeom>
          <a:noFill/>
        </p:spPr>
        <p:txBody>
          <a:bodyPr wrap="none" lIns="86694" tIns="43347" rIns="86694" bIns="43347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PARK 03</a:t>
            </a:r>
            <a:endParaRPr lang="zh-CN" altLang="en-US" sz="2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Others_2"/>
          <p:cNvSpPr/>
          <p:nvPr userDrawn="1">
            <p:custDataLst>
              <p:tags r:id="rId2"/>
            </p:custDataLst>
          </p:nvPr>
        </p:nvSpPr>
        <p:spPr>
          <a:xfrm>
            <a:off x="335" y="151656"/>
            <a:ext cx="1384742" cy="474197"/>
          </a:xfrm>
          <a:prstGeom prst="rect">
            <a:avLst/>
          </a:prstGeom>
          <a:solidFill>
            <a:srgbClr val="2F5B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0" tIns="45715" rIns="91430" bIns="45715" numCol="1" spcCol="0" rtlCol="0" fromWordArt="0" anchor="ctr" anchorCtr="0" forceAA="0" compatLnSpc="1">
            <a:no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 sz="19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71402" y="188102"/>
            <a:ext cx="1339262" cy="437751"/>
          </a:xfrm>
          <a:prstGeom prst="rect">
            <a:avLst/>
          </a:prstGeom>
          <a:noFill/>
        </p:spPr>
        <p:txBody>
          <a:bodyPr wrap="none" lIns="86694" tIns="43347" rIns="86694" bIns="43347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PARK 04</a:t>
            </a:r>
            <a:endParaRPr lang="zh-CN" altLang="en-US" sz="2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3765" eaLnBrk="0" hangingPunct="0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7B2866B3-7C68-4BE3-8279-9D9A785A703B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3765" eaLnBrk="0" hangingPunct="0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3765" eaLnBrk="0" hangingPunct="0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8D11AC61-967E-4BF2-B62D-45F701E91E0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/>
          <p:cNvGrpSpPr/>
          <p:nvPr userDrawn="1"/>
        </p:nvGrpSpPr>
        <p:grpSpPr bwMode="auto">
          <a:xfrm rot="-7200000">
            <a:off x="32555" y="-59532"/>
            <a:ext cx="822327" cy="550863"/>
            <a:chOff x="107004" y="-16739"/>
            <a:chExt cx="1037441" cy="968188"/>
          </a:xfrm>
        </p:grpSpPr>
        <p:sp>
          <p:nvSpPr>
            <p:cNvPr id="3" name="平行四边形 18"/>
            <p:cNvSpPr>
              <a:spLocks noChangeArrowheads="1"/>
            </p:cNvSpPr>
            <p:nvPr/>
          </p:nvSpPr>
          <p:spPr bwMode="auto">
            <a:xfrm flipH="1" flipV="1">
              <a:off x="137170" y="-16640"/>
              <a:ext cx="1009402" cy="968188"/>
            </a:xfrm>
            <a:prstGeom prst="parallelogram">
              <a:avLst>
                <a:gd name="adj" fmla="val 56360"/>
              </a:avLst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defTabSz="1218565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7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" name="平行四边形 16"/>
            <p:cNvSpPr>
              <a:spLocks noChangeArrowheads="1"/>
            </p:cNvSpPr>
            <p:nvPr/>
          </p:nvSpPr>
          <p:spPr bwMode="auto">
            <a:xfrm flipH="1" flipV="1">
              <a:off x="108501" y="50608"/>
              <a:ext cx="827149" cy="792407"/>
            </a:xfrm>
            <a:prstGeom prst="parallelogram">
              <a:avLst>
                <a:gd name="adj" fmla="val 56360"/>
              </a:avLst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defTabSz="1218565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7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" name="平行四边形 15"/>
            <p:cNvSpPr>
              <a:spLocks noChangeArrowheads="1"/>
            </p:cNvSpPr>
            <p:nvPr/>
          </p:nvSpPr>
          <p:spPr bwMode="auto">
            <a:xfrm flipH="1" flipV="1">
              <a:off x="369493" y="-17079"/>
              <a:ext cx="676939" cy="650107"/>
            </a:xfrm>
            <a:prstGeom prst="parallelogram">
              <a:avLst>
                <a:gd name="adj" fmla="val 56360"/>
              </a:avLst>
            </a:pr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defTabSz="1218565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7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>
          <a:xfrm>
            <a:off x="238125" y="6356352"/>
            <a:ext cx="2743200" cy="365125"/>
          </a:xfrm>
        </p:spPr>
        <p:txBody>
          <a:bodyPr/>
          <a:lstStyle>
            <a:lvl1pPr defTabSz="913765" eaLnBrk="0" hangingPunct="0">
              <a:defRPr smtClean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D46C3A0F-B09B-48F1-8C07-A3E14FD82818}" type="datetimeFigureOut">
              <a:rPr lang="zh-CN" altLang="en-US"/>
            </a:fld>
            <a:endParaRPr lang="zh-CN" altLang="en-US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11815776" y="6583374"/>
            <a:ext cx="377825" cy="271463"/>
          </a:xfrm>
          <a:solidFill>
            <a:srgbClr val="00A1D8"/>
          </a:solidFill>
        </p:spPr>
        <p:txBody>
          <a:bodyPr/>
          <a:lstStyle>
            <a:lvl1pPr defTabSz="913765" eaLnBrk="0" hangingPunct="0">
              <a:defRPr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85CB2C62-35FA-4087-B6F5-912DF3AB4FAF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86694" tIns="43347" rIns="86694" bIns="43347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86694" tIns="43347" rIns="86694" bIns="43347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86694" tIns="43347" rIns="86694" bIns="43347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32BF82D2-7A68-459D-A996-9BDDA2518FA4}" type="datetimeFigureOut">
              <a:rPr lang="zh-CN" altLang="en-US" smtClean="0">
                <a:solidFill>
                  <a:srgbClr val="393939">
                    <a:tint val="75000"/>
                  </a:srgbClr>
                </a:solidFill>
              </a:rPr>
            </a:fld>
            <a:endParaRPr lang="zh-CN" altLang="en-US">
              <a:solidFill>
                <a:srgbClr val="393939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86694" tIns="43347" rIns="86694" bIns="43347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393939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86694" tIns="43347" rIns="86694" bIns="43347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3E01EE5D-26FB-46D5-A381-ECFB35BF1D34}" type="slidenum">
              <a:rPr lang="zh-CN" altLang="en-US" smtClean="0">
                <a:solidFill>
                  <a:srgbClr val="393939">
                    <a:tint val="75000"/>
                  </a:srgbClr>
                </a:solidFill>
              </a:rPr>
            </a:fld>
            <a:endParaRPr lang="zh-CN" altLang="en-US">
              <a:solidFill>
                <a:srgbClr val="393939">
                  <a:tint val="75000"/>
                </a:srgb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iming>
    <p:tnLst>
      <p:par>
        <p:cTn id="1" dur="indefinite" restart="never" nodeType="tmRoot"/>
      </p:par>
    </p:tnLst>
  </p:timing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17" tIns="43318" rIns="86617" bIns="43318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4099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17" tIns="43318" rIns="86617" bIns="43318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86617" tIns="43318" rIns="86617" bIns="43318" rtlCol="0" anchor="ctr"/>
          <a:lstStyle>
            <a:lvl1pPr algn="l" defTabSz="1218565" eaLnBrk="1" hangingPunct="1">
              <a:defRPr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fld id="{858A7A94-BDEC-4469-B0E2-F2C91E9E6E0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86617" tIns="43318" rIns="86617" bIns="43318" rtlCol="0" anchor="ctr"/>
          <a:lstStyle>
            <a:lvl1pPr algn="ctr" defTabSz="1218565" eaLnBrk="1" hangingPunct="1">
              <a:defRPr sz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86617" tIns="43318" rIns="86617" bIns="43318" rtlCol="0" anchor="ctr"/>
          <a:lstStyle>
            <a:lvl1pPr algn="r" defTabSz="1218565" eaLnBrk="1" hangingPunct="1">
              <a:defRPr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fld id="{E7B1C239-AC70-402D-861A-C082B1F0F268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</p:sldLayoutIdLst>
  <p:timing>
    <p:tnLst>
      <p:par>
        <p:cTn id="1" dur="indefinite" restart="never" nodeType="tmRoot"/>
      </p:par>
    </p:tnLst>
  </p:timing>
  <p:txStyles>
    <p:titleStyle>
      <a:lvl1pPr algn="l" defTabSz="864870" rtl="0" fontAlgn="base">
        <a:lnSpc>
          <a:spcPct val="90000"/>
        </a:lnSpc>
        <a:spcBef>
          <a:spcPct val="0"/>
        </a:spcBef>
        <a:spcAft>
          <a:spcPct val="0"/>
        </a:spcAft>
        <a:defRPr sz="41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864870" rtl="0" fontAlgn="base">
        <a:lnSpc>
          <a:spcPct val="90000"/>
        </a:lnSpc>
        <a:spcBef>
          <a:spcPct val="0"/>
        </a:spcBef>
        <a:spcAft>
          <a:spcPct val="0"/>
        </a:spcAft>
        <a:defRPr sz="41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864870" rtl="0" fontAlgn="base">
        <a:lnSpc>
          <a:spcPct val="90000"/>
        </a:lnSpc>
        <a:spcBef>
          <a:spcPct val="0"/>
        </a:spcBef>
        <a:spcAft>
          <a:spcPct val="0"/>
        </a:spcAft>
        <a:defRPr sz="41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864870" rtl="0" fontAlgn="base">
        <a:lnSpc>
          <a:spcPct val="90000"/>
        </a:lnSpc>
        <a:spcBef>
          <a:spcPct val="0"/>
        </a:spcBef>
        <a:spcAft>
          <a:spcPct val="0"/>
        </a:spcAft>
        <a:defRPr sz="41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864870" rtl="0" fontAlgn="base">
        <a:lnSpc>
          <a:spcPct val="90000"/>
        </a:lnSpc>
        <a:spcBef>
          <a:spcPct val="0"/>
        </a:spcBef>
        <a:spcAft>
          <a:spcPct val="0"/>
        </a:spcAft>
        <a:defRPr sz="41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defTabSz="864870" rtl="0" fontAlgn="base">
        <a:lnSpc>
          <a:spcPct val="90000"/>
        </a:lnSpc>
        <a:spcBef>
          <a:spcPct val="0"/>
        </a:spcBef>
        <a:spcAft>
          <a:spcPct val="0"/>
        </a:spcAft>
        <a:defRPr sz="41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defTabSz="864870" rtl="0" fontAlgn="base">
        <a:lnSpc>
          <a:spcPct val="90000"/>
        </a:lnSpc>
        <a:spcBef>
          <a:spcPct val="0"/>
        </a:spcBef>
        <a:spcAft>
          <a:spcPct val="0"/>
        </a:spcAft>
        <a:defRPr sz="41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defTabSz="864870" rtl="0" fontAlgn="base">
        <a:lnSpc>
          <a:spcPct val="90000"/>
        </a:lnSpc>
        <a:spcBef>
          <a:spcPct val="0"/>
        </a:spcBef>
        <a:spcAft>
          <a:spcPct val="0"/>
        </a:spcAft>
        <a:defRPr sz="41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165" algn="l" defTabSz="864870" rtl="0" fontAlgn="base">
        <a:lnSpc>
          <a:spcPct val="90000"/>
        </a:lnSpc>
        <a:spcBef>
          <a:spcPct val="0"/>
        </a:spcBef>
        <a:spcAft>
          <a:spcPct val="0"/>
        </a:spcAft>
        <a:defRPr sz="41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15900" indent="-215900" algn="l" defTabSz="864870" rtl="0" fontAlgn="base">
        <a:lnSpc>
          <a:spcPct val="90000"/>
        </a:lnSpc>
        <a:spcBef>
          <a:spcPts val="950"/>
        </a:spcBef>
        <a:spcAft>
          <a:spcPct val="0"/>
        </a:spcAft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48970" indent="-215900" algn="l" defTabSz="864870" rtl="0" fontAlgn="base">
        <a:lnSpc>
          <a:spcPct val="90000"/>
        </a:lnSpc>
        <a:spcBef>
          <a:spcPts val="475"/>
        </a:spcBef>
        <a:spcAft>
          <a:spcPct val="0"/>
        </a:spcAft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082675" indent="-215900" algn="l" defTabSz="864870" rtl="0" fontAlgn="base">
        <a:lnSpc>
          <a:spcPct val="90000"/>
        </a:lnSpc>
        <a:spcBef>
          <a:spcPts val="475"/>
        </a:spcBef>
        <a:spcAft>
          <a:spcPct val="0"/>
        </a:spcAft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515745" indent="-215900" algn="l" defTabSz="864870" rtl="0" fontAlgn="base">
        <a:lnSpc>
          <a:spcPct val="90000"/>
        </a:lnSpc>
        <a:spcBef>
          <a:spcPts val="475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947545" indent="-215900" algn="l" defTabSz="864870" rtl="0" fontAlgn="base">
        <a:lnSpc>
          <a:spcPct val="90000"/>
        </a:lnSpc>
        <a:spcBef>
          <a:spcPts val="475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381885" indent="-216535" algn="l" defTabSz="866140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14955" indent="-216535" algn="l" defTabSz="866140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48025" indent="-216535" algn="l" defTabSz="866140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81095" indent="-216535" algn="l" defTabSz="866140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1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3070" algn="l" defTabSz="8661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6140" algn="l" defTabSz="8661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9210" algn="l" defTabSz="8661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32280" algn="l" defTabSz="8661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5350" algn="l" defTabSz="8661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8420" algn="l" defTabSz="8661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31490" algn="l" defTabSz="8661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64560" algn="l" defTabSz="8661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book pro\Desktop\图片\32.png32"/>
          <p:cNvPicPr>
            <a:picLocks noChangeAspect="1"/>
          </p:cNvPicPr>
          <p:nvPr/>
        </p:nvPicPr>
        <p:blipFill>
          <a:blip r:embed="rId1"/>
          <a:srcRect t="9822" b="9994"/>
          <a:stretch>
            <a:fillRect/>
          </a:stretch>
        </p:blipFill>
        <p:spPr>
          <a:xfrm>
            <a:off x="1812409" y="-155664"/>
            <a:ext cx="8689752" cy="6968370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4027523" y="1412690"/>
            <a:ext cx="4205722" cy="40468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09" tIns="45606" rIns="91209" bIns="45606" rtlCol="0" anchor="ctr"/>
          <a:lstStyle/>
          <a:p>
            <a:pPr algn="ctr" defTabSz="911860"/>
            <a:endParaRPr lang="zh-CN" altLang="en-US" sz="4800" dirty="0">
              <a:solidFill>
                <a:srgbClr val="1C83AA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4238096" y="1596636"/>
            <a:ext cx="3823384" cy="3678924"/>
          </a:xfrm>
          <a:prstGeom prst="ellipse">
            <a:avLst/>
          </a:prstGeom>
          <a:noFill/>
          <a:ln w="28575">
            <a:solidFill>
              <a:srgbClr val="2157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09" tIns="45606" rIns="91209" bIns="45606" rtlCol="0" anchor="ctr"/>
          <a:lstStyle/>
          <a:p>
            <a:pPr algn="ctr" defTabSz="911860"/>
            <a:endParaRPr lang="zh-CN" altLang="en-US" sz="4800" dirty="0">
              <a:solidFill>
                <a:srgbClr val="1C83AA"/>
              </a:solidFill>
            </a:endParaRPr>
          </a:p>
        </p:txBody>
      </p:sp>
      <p:sp>
        <p:nvSpPr>
          <p:cNvPr id="8" name="矩形 259"/>
          <p:cNvSpPr>
            <a:spLocks noChangeArrowheads="1"/>
          </p:cNvSpPr>
          <p:nvPr/>
        </p:nvSpPr>
        <p:spPr bwMode="auto">
          <a:xfrm>
            <a:off x="4270733" y="2240732"/>
            <a:ext cx="3582363" cy="880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fontAlgn="base"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600" dirty="0">
                <a:solidFill>
                  <a:srgbClr val="55663C"/>
                </a:solidFill>
                <a:latin typeface="Embassy BT" panose="03030602040507090C03" pitchFamily="66" charset="0"/>
                <a:cs typeface="Arial" panose="020B0604020202020204" pitchFamily="34" charset="0"/>
              </a:rPr>
              <a:t>  Small And Pure </a:t>
            </a:r>
            <a:endParaRPr lang="en-US" altLang="zh-CN" sz="2600" dirty="0">
              <a:solidFill>
                <a:srgbClr val="55663C"/>
              </a:solidFill>
              <a:latin typeface="Embassy BT" panose="03030602040507090C03" pitchFamily="66" charset="0"/>
              <a:cs typeface="Arial" panose="020B0604020202020204" pitchFamily="34" charset="0"/>
            </a:endParaRPr>
          </a:p>
          <a:p>
            <a:pPr algn="ctr" fontAlgn="base"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600" dirty="0">
                <a:solidFill>
                  <a:srgbClr val="55663C"/>
                </a:solidFill>
                <a:latin typeface="Embassy BT" panose="03030602040507090C03" pitchFamily="66" charset="0"/>
                <a:cs typeface="Arial" panose="020B0604020202020204" pitchFamily="34" charset="0"/>
              </a:rPr>
              <a:t>And Fresh Flowers PPT</a:t>
            </a:r>
            <a:endParaRPr lang="zh-CN" altLang="en-US" sz="2600" dirty="0">
              <a:solidFill>
                <a:srgbClr val="55663C"/>
              </a:solidFill>
              <a:latin typeface="Embassy BT" panose="03030602040507090C03" pitchFamily="66" charset="0"/>
              <a:cs typeface="Arial" panose="020B0604020202020204" pitchFamily="34" charset="0"/>
            </a:endParaRPr>
          </a:p>
        </p:txBody>
      </p:sp>
      <p:sp>
        <p:nvSpPr>
          <p:cNvPr id="10" name="矩形 259"/>
          <p:cNvSpPr>
            <a:spLocks noChangeArrowheads="1"/>
          </p:cNvSpPr>
          <p:nvPr/>
        </p:nvSpPr>
        <p:spPr bwMode="auto">
          <a:xfrm>
            <a:off x="4380637" y="3157018"/>
            <a:ext cx="3565196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fontAlgn="base"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4000" dirty="0" smtClean="0">
                <a:solidFill>
                  <a:srgbClr val="55663C"/>
                </a:solidFill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</a:rPr>
              <a:t>软件工程答辩</a:t>
            </a:r>
            <a:endParaRPr lang="zh-CN" altLang="en-US" sz="4000" dirty="0">
              <a:solidFill>
                <a:srgbClr val="55663C"/>
              </a:solidFill>
              <a:latin typeface="幼圆" panose="02010509060101010101" pitchFamily="49" charset="-122"/>
              <a:ea typeface="幼圆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00167" y="4136614"/>
            <a:ext cx="2723453" cy="369150"/>
          </a:xfrm>
          <a:prstGeom prst="rect">
            <a:avLst/>
          </a:prstGeom>
          <a:noFill/>
        </p:spPr>
        <p:txBody>
          <a:bodyPr wrap="none" lIns="91257" tIns="45630" rIns="91257" bIns="45630" rtlCol="0">
            <a:spAutoFit/>
          </a:bodyPr>
          <a:lstStyle/>
          <a:p>
            <a:r>
              <a:rPr lang="zh-CN" altLang="en-US" dirty="0">
                <a:solidFill>
                  <a:srgbClr val="2F5B5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答辩人</a:t>
            </a:r>
            <a:r>
              <a:rPr lang="zh-CN" altLang="en-US" dirty="0" smtClean="0">
                <a:solidFill>
                  <a:srgbClr val="2F5B5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：坐热板凳项目组</a:t>
            </a:r>
            <a:endParaRPr lang="zh-CN" altLang="en-US" dirty="0">
              <a:solidFill>
                <a:srgbClr val="2F5B5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9" name="Paula DeAnda - Why Would I Eve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32231" y="1982579"/>
            <a:ext cx="487363" cy="487363"/>
          </a:xfrm>
          <a:prstGeom prst="rect">
            <a:avLst/>
          </a:prstGeom>
        </p:spPr>
      </p:pic>
      <p:pic>
        <p:nvPicPr>
          <p:cNvPr id="5" name="图片 4" descr="gh_c1fe46883010_4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75" y="160655"/>
            <a:ext cx="2725420" cy="2725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849"/>
                            </p:stCondLst>
                            <p:childTnLst>
                              <p:par>
                                <p:cTn id="3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349"/>
                            </p:stCondLst>
                            <p:childTnLst>
                              <p:par>
                                <p:cTn id="3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99"/>
                            </p:stCondLst>
                            <p:childTnLst>
                              <p:par>
                                <p:cTn id="4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99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5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 animBg="1"/>
      <p:bldP spid="7" grpId="0" animBg="1"/>
      <p:bldP spid="8" grpId="0"/>
      <p:bldP spid="8" grpId="1"/>
      <p:bldP spid="10" grpId="0"/>
      <p:bldP spid="10" grpId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7"/>
          <p:cNvSpPr>
            <a:spLocks noChangeAspect="1"/>
          </p:cNvSpPr>
          <p:nvPr/>
        </p:nvSpPr>
        <p:spPr bwMode="auto">
          <a:xfrm>
            <a:off x="85570" y="1899764"/>
            <a:ext cx="3755656" cy="4877337"/>
          </a:xfrm>
          <a:custGeom>
            <a:avLst/>
            <a:gdLst>
              <a:gd name="T0" fmla="*/ 401 w 1218"/>
              <a:gd name="T1" fmla="*/ 1586 h 1586"/>
              <a:gd name="T2" fmla="*/ 665 w 1218"/>
              <a:gd name="T3" fmla="*/ 1586 h 1586"/>
              <a:gd name="T4" fmla="*/ 647 w 1218"/>
              <a:gd name="T5" fmla="*/ 1268 h 1586"/>
              <a:gd name="T6" fmla="*/ 765 w 1218"/>
              <a:gd name="T7" fmla="*/ 746 h 1586"/>
              <a:gd name="T8" fmla="*/ 1178 w 1218"/>
              <a:gd name="T9" fmla="*/ 746 h 1586"/>
              <a:gd name="T10" fmla="*/ 775 w 1218"/>
              <a:gd name="T11" fmla="*/ 674 h 1586"/>
              <a:gd name="T12" fmla="*/ 1218 w 1218"/>
              <a:gd name="T13" fmla="*/ 459 h 1586"/>
              <a:gd name="T14" fmla="*/ 945 w 1218"/>
              <a:gd name="T15" fmla="*/ 448 h 1586"/>
              <a:gd name="T16" fmla="*/ 952 w 1218"/>
              <a:gd name="T17" fmla="*/ 198 h 1586"/>
              <a:gd name="T18" fmla="*/ 821 w 1218"/>
              <a:gd name="T19" fmla="*/ 523 h 1586"/>
              <a:gd name="T20" fmla="*/ 632 w 1218"/>
              <a:gd name="T21" fmla="*/ 746 h 1586"/>
              <a:gd name="T22" fmla="*/ 821 w 1218"/>
              <a:gd name="T23" fmla="*/ 208 h 1586"/>
              <a:gd name="T24" fmla="*/ 608 w 1218"/>
              <a:gd name="T25" fmla="*/ 360 h 1586"/>
              <a:gd name="T26" fmla="*/ 313 w 1218"/>
              <a:gd name="T27" fmla="*/ 26 h 1586"/>
              <a:gd name="T28" fmla="*/ 541 w 1218"/>
              <a:gd name="T29" fmla="*/ 318 h 1586"/>
              <a:gd name="T30" fmla="*/ 321 w 1218"/>
              <a:gd name="T31" fmla="*/ 217 h 1586"/>
              <a:gd name="T32" fmla="*/ 113 w 1218"/>
              <a:gd name="T33" fmla="*/ 107 h 1586"/>
              <a:gd name="T34" fmla="*/ 321 w 1218"/>
              <a:gd name="T35" fmla="*/ 240 h 1586"/>
              <a:gd name="T36" fmla="*/ 557 w 1218"/>
              <a:gd name="T37" fmla="*/ 448 h 1586"/>
              <a:gd name="T38" fmla="*/ 577 w 1218"/>
              <a:gd name="T39" fmla="*/ 904 h 1586"/>
              <a:gd name="T40" fmla="*/ 377 w 1218"/>
              <a:gd name="T41" fmla="*/ 693 h 1586"/>
              <a:gd name="T42" fmla="*/ 299 w 1218"/>
              <a:gd name="T43" fmla="*/ 407 h 1586"/>
              <a:gd name="T44" fmla="*/ 275 w 1218"/>
              <a:gd name="T45" fmla="*/ 648 h 1586"/>
              <a:gd name="T46" fmla="*/ 0 w 1218"/>
              <a:gd name="T47" fmla="*/ 662 h 1586"/>
              <a:gd name="T48" fmla="*/ 321 w 1218"/>
              <a:gd name="T49" fmla="*/ 710 h 1586"/>
              <a:gd name="T50" fmla="*/ 513 w 1218"/>
              <a:gd name="T51" fmla="*/ 980 h 1586"/>
              <a:gd name="T52" fmla="*/ 125 w 1218"/>
              <a:gd name="T53" fmla="*/ 1038 h 1586"/>
              <a:gd name="T54" fmla="*/ 501 w 1218"/>
              <a:gd name="T55" fmla="*/ 1050 h 1586"/>
              <a:gd name="T56" fmla="*/ 401 w 1218"/>
              <a:gd name="T57" fmla="*/ 1586 h 1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218" h="1586">
                <a:moveTo>
                  <a:pt x="401" y="1586"/>
                </a:moveTo>
                <a:cubicBezTo>
                  <a:pt x="665" y="1586"/>
                  <a:pt x="665" y="1586"/>
                  <a:pt x="665" y="1586"/>
                </a:cubicBezTo>
                <a:cubicBezTo>
                  <a:pt x="665" y="1586"/>
                  <a:pt x="659" y="1456"/>
                  <a:pt x="647" y="1268"/>
                </a:cubicBezTo>
                <a:cubicBezTo>
                  <a:pt x="635" y="1080"/>
                  <a:pt x="629" y="840"/>
                  <a:pt x="765" y="746"/>
                </a:cubicBezTo>
                <a:cubicBezTo>
                  <a:pt x="901" y="652"/>
                  <a:pt x="1096" y="648"/>
                  <a:pt x="1178" y="746"/>
                </a:cubicBezTo>
                <a:cubicBezTo>
                  <a:pt x="1178" y="746"/>
                  <a:pt x="1017" y="568"/>
                  <a:pt x="775" y="674"/>
                </a:cubicBezTo>
                <a:cubicBezTo>
                  <a:pt x="775" y="674"/>
                  <a:pt x="912" y="370"/>
                  <a:pt x="1218" y="459"/>
                </a:cubicBezTo>
                <a:cubicBezTo>
                  <a:pt x="1218" y="459"/>
                  <a:pt x="1081" y="404"/>
                  <a:pt x="945" y="448"/>
                </a:cubicBezTo>
                <a:cubicBezTo>
                  <a:pt x="945" y="448"/>
                  <a:pt x="1022" y="359"/>
                  <a:pt x="952" y="198"/>
                </a:cubicBezTo>
                <a:cubicBezTo>
                  <a:pt x="952" y="198"/>
                  <a:pt x="1027" y="402"/>
                  <a:pt x="821" y="523"/>
                </a:cubicBezTo>
                <a:cubicBezTo>
                  <a:pt x="714" y="586"/>
                  <a:pt x="632" y="746"/>
                  <a:pt x="632" y="746"/>
                </a:cubicBezTo>
                <a:cubicBezTo>
                  <a:pt x="632" y="746"/>
                  <a:pt x="551" y="236"/>
                  <a:pt x="821" y="208"/>
                </a:cubicBezTo>
                <a:cubicBezTo>
                  <a:pt x="821" y="208"/>
                  <a:pt x="668" y="205"/>
                  <a:pt x="608" y="360"/>
                </a:cubicBezTo>
                <a:cubicBezTo>
                  <a:pt x="608" y="360"/>
                  <a:pt x="557" y="0"/>
                  <a:pt x="313" y="26"/>
                </a:cubicBezTo>
                <a:cubicBezTo>
                  <a:pt x="313" y="26"/>
                  <a:pt x="521" y="8"/>
                  <a:pt x="541" y="318"/>
                </a:cubicBezTo>
                <a:cubicBezTo>
                  <a:pt x="541" y="318"/>
                  <a:pt x="482" y="198"/>
                  <a:pt x="321" y="217"/>
                </a:cubicBezTo>
                <a:cubicBezTo>
                  <a:pt x="161" y="236"/>
                  <a:pt x="113" y="107"/>
                  <a:pt x="113" y="107"/>
                </a:cubicBezTo>
                <a:cubicBezTo>
                  <a:pt x="113" y="107"/>
                  <a:pt x="154" y="229"/>
                  <a:pt x="321" y="240"/>
                </a:cubicBezTo>
                <a:cubicBezTo>
                  <a:pt x="489" y="252"/>
                  <a:pt x="555" y="378"/>
                  <a:pt x="557" y="448"/>
                </a:cubicBezTo>
                <a:cubicBezTo>
                  <a:pt x="559" y="518"/>
                  <a:pt x="577" y="904"/>
                  <a:pt x="577" y="904"/>
                </a:cubicBezTo>
                <a:cubicBezTo>
                  <a:pt x="577" y="904"/>
                  <a:pt x="485" y="767"/>
                  <a:pt x="377" y="693"/>
                </a:cubicBezTo>
                <a:cubicBezTo>
                  <a:pt x="269" y="618"/>
                  <a:pt x="229" y="510"/>
                  <a:pt x="299" y="407"/>
                </a:cubicBezTo>
                <a:cubicBezTo>
                  <a:pt x="299" y="407"/>
                  <a:pt x="213" y="494"/>
                  <a:pt x="275" y="648"/>
                </a:cubicBezTo>
                <a:cubicBezTo>
                  <a:pt x="275" y="648"/>
                  <a:pt x="135" y="592"/>
                  <a:pt x="0" y="662"/>
                </a:cubicBezTo>
                <a:cubicBezTo>
                  <a:pt x="0" y="662"/>
                  <a:pt x="192" y="586"/>
                  <a:pt x="321" y="710"/>
                </a:cubicBezTo>
                <a:cubicBezTo>
                  <a:pt x="451" y="834"/>
                  <a:pt x="513" y="980"/>
                  <a:pt x="513" y="980"/>
                </a:cubicBezTo>
                <a:cubicBezTo>
                  <a:pt x="513" y="980"/>
                  <a:pt x="297" y="886"/>
                  <a:pt x="125" y="1038"/>
                </a:cubicBezTo>
                <a:cubicBezTo>
                  <a:pt x="125" y="1038"/>
                  <a:pt x="431" y="886"/>
                  <a:pt x="501" y="1050"/>
                </a:cubicBezTo>
                <a:cubicBezTo>
                  <a:pt x="571" y="1214"/>
                  <a:pt x="551" y="1440"/>
                  <a:pt x="401" y="1586"/>
                </a:cubicBezTo>
                <a:close/>
              </a:path>
            </a:pathLst>
          </a:custGeom>
          <a:solidFill>
            <a:srgbClr val="2F5B50">
              <a:alpha val="78000"/>
            </a:srgbClr>
          </a:solidFill>
          <a:ln>
            <a:noFill/>
          </a:ln>
        </p:spPr>
        <p:txBody>
          <a:bodyPr lIns="91220" tIns="45612" rIns="91220" bIns="45612"/>
          <a:lstStyle/>
          <a:p>
            <a:pPr defTabSz="1101090">
              <a:defRPr/>
            </a:pPr>
            <a:endParaRPr lang="en-US" sz="2100" dirty="0">
              <a:solidFill>
                <a:srgbClr val="FFD8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397880" y="1055166"/>
            <a:ext cx="4405251" cy="530017"/>
          </a:xfrm>
          <a:prstGeom prst="rect">
            <a:avLst/>
          </a:prstGeom>
          <a:noFill/>
        </p:spPr>
        <p:txBody>
          <a:bodyPr wrap="square" lIns="91220" tIns="45612" rIns="91220" bIns="45612" rtlCol="0">
            <a:spAutoFit/>
          </a:bodyPr>
          <a:lstStyle/>
          <a:p>
            <a:pPr defTabSz="1101090"/>
            <a:r>
              <a:rPr lang="zh-CN" alt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代码部分页面</a:t>
            </a:r>
            <a:r>
              <a:rPr lang="en-US" altLang="zh-CN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28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707622" y="2048754"/>
            <a:ext cx="1056724" cy="1057031"/>
            <a:chOff x="3304057" y="4004437"/>
            <a:chExt cx="1057275" cy="1057275"/>
          </a:xfrm>
          <a:noFill/>
        </p:grpSpPr>
        <p:sp>
          <p:nvSpPr>
            <p:cNvPr id="29" name="Oval 38"/>
            <p:cNvSpPr/>
            <p:nvPr/>
          </p:nvSpPr>
          <p:spPr>
            <a:xfrm>
              <a:off x="3304057" y="4004437"/>
              <a:ext cx="1057275" cy="1057275"/>
            </a:xfrm>
            <a:prstGeom prst="ellipse">
              <a:avLst/>
            </a:prstGeom>
            <a:grpFill/>
            <a:ln>
              <a:solidFill>
                <a:srgbClr val="0C27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101090">
                <a:defRPr/>
              </a:pPr>
              <a:endParaRPr lang="en-US" altLang="zh-CN" sz="13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416637" y="4356362"/>
              <a:ext cx="184827" cy="36941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1101090"/>
              <a:endPara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3729" y="4475748"/>
            <a:ext cx="938290" cy="938557"/>
            <a:chOff x="1137556" y="3419675"/>
            <a:chExt cx="938775" cy="938775"/>
          </a:xfrm>
          <a:noFill/>
        </p:grpSpPr>
        <p:sp>
          <p:nvSpPr>
            <p:cNvPr id="32" name="Oval 35"/>
            <p:cNvSpPr/>
            <p:nvPr/>
          </p:nvSpPr>
          <p:spPr bwMode="auto">
            <a:xfrm>
              <a:off x="1137556" y="3419675"/>
              <a:ext cx="938775" cy="938775"/>
            </a:xfrm>
            <a:prstGeom prst="ellips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101090">
                <a:defRPr/>
              </a:pPr>
              <a:endParaRPr lang="en-US" altLang="zh-CN" sz="2100">
                <a:solidFill>
                  <a:srgbClr val="24242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137556" y="3689007"/>
              <a:ext cx="184826" cy="400203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1101090"/>
              <a:endParaRPr lang="zh-CN" altLang="en-US" sz="2000" b="1" dirty="0">
                <a:solidFill>
                  <a:srgbClr val="24242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039385" y="3621661"/>
            <a:ext cx="925217" cy="925480"/>
            <a:chOff x="5077317" y="2803490"/>
            <a:chExt cx="925696" cy="925694"/>
          </a:xfrm>
        </p:grpSpPr>
        <p:sp>
          <p:nvSpPr>
            <p:cNvPr id="35" name="Oval 26"/>
            <p:cNvSpPr/>
            <p:nvPr/>
          </p:nvSpPr>
          <p:spPr bwMode="auto">
            <a:xfrm>
              <a:off x="5077317" y="2803490"/>
              <a:ext cx="925696" cy="925694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101090">
                <a:defRPr/>
              </a:pPr>
              <a:endParaRPr lang="en-US" altLang="zh-CN" sz="2100">
                <a:solidFill>
                  <a:srgbClr val="24242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087566" y="3075496"/>
              <a:ext cx="184827" cy="400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101090"/>
              <a:endParaRPr lang="zh-CN" altLang="en-US" sz="2000" dirty="0">
                <a:solidFill>
                  <a:srgbClr val="24242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313801" y="1863028"/>
            <a:ext cx="911837" cy="867722"/>
            <a:chOff x="3770224" y="1850960"/>
            <a:chExt cx="912308" cy="867922"/>
          </a:xfrm>
          <a:solidFill>
            <a:schemeClr val="tx1">
              <a:lumMod val="50000"/>
            </a:schemeClr>
          </a:solidFill>
        </p:grpSpPr>
        <p:sp>
          <p:nvSpPr>
            <p:cNvPr id="38" name="Oval 22"/>
            <p:cNvSpPr/>
            <p:nvPr/>
          </p:nvSpPr>
          <p:spPr bwMode="auto">
            <a:xfrm>
              <a:off x="3814606" y="1850960"/>
              <a:ext cx="867926" cy="867922"/>
            </a:xfrm>
            <a:prstGeom prst="ellipse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101090">
                <a:defRPr/>
              </a:pPr>
              <a:endParaRPr lang="en-US" altLang="zh-CN" sz="2100">
                <a:solidFill>
                  <a:srgbClr val="24242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770224" y="2081271"/>
              <a:ext cx="184826" cy="400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101090"/>
              <a:endParaRPr lang="zh-CN" altLang="en-US" sz="2000" b="1" dirty="0">
                <a:solidFill>
                  <a:srgbClr val="24242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765131" y="1071155"/>
            <a:ext cx="923502" cy="923770"/>
            <a:chOff x="1537333" y="1706936"/>
            <a:chExt cx="923981" cy="923983"/>
          </a:xfrm>
          <a:noFill/>
        </p:grpSpPr>
        <p:sp>
          <p:nvSpPr>
            <p:cNvPr id="41" name="Oval 18"/>
            <p:cNvSpPr/>
            <p:nvPr/>
          </p:nvSpPr>
          <p:spPr bwMode="auto">
            <a:xfrm>
              <a:off x="1537333" y="1706936"/>
              <a:ext cx="923981" cy="923983"/>
            </a:xfrm>
            <a:prstGeom prst="ellipse">
              <a:avLst/>
            </a:prstGeom>
            <a:grpFill/>
            <a:ln>
              <a:solidFill>
                <a:schemeClr val="accent2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101090">
                <a:defRPr/>
              </a:pPr>
              <a:endParaRPr lang="en-US" altLang="zh-CN" sz="2100">
                <a:solidFill>
                  <a:srgbClr val="24242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539491" y="2020981"/>
              <a:ext cx="184827" cy="40020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1101090"/>
              <a:endParaRPr lang="zh-CN" altLang="en-US" sz="2000" b="1" dirty="0">
                <a:solidFill>
                  <a:srgbClr val="24242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3" name="Oval 18"/>
          <p:cNvSpPr/>
          <p:nvPr/>
        </p:nvSpPr>
        <p:spPr bwMode="auto">
          <a:xfrm>
            <a:off x="297393" y="2111354"/>
            <a:ext cx="370961" cy="3710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20" tIns="45612" rIns="91220" bIns="45612" anchor="ctr"/>
          <a:lstStyle/>
          <a:p>
            <a:pPr algn="ctr" defTabSz="1101090">
              <a:defRPr/>
            </a:pPr>
            <a:endParaRPr lang="en-US" altLang="zh-CN" sz="2100">
              <a:solidFill>
                <a:srgbClr val="FFD8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Oval 18"/>
          <p:cNvSpPr/>
          <p:nvPr/>
        </p:nvSpPr>
        <p:spPr bwMode="auto">
          <a:xfrm>
            <a:off x="26957" y="3744033"/>
            <a:ext cx="370961" cy="37107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20" tIns="45612" rIns="91220" bIns="45612" anchor="ctr"/>
          <a:lstStyle/>
          <a:p>
            <a:pPr algn="ctr" defTabSz="1101090">
              <a:defRPr/>
            </a:pPr>
            <a:endParaRPr lang="en-US" altLang="zh-CN" sz="2100">
              <a:solidFill>
                <a:srgbClr val="FFD8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Oval 18"/>
          <p:cNvSpPr/>
          <p:nvPr/>
        </p:nvSpPr>
        <p:spPr bwMode="auto">
          <a:xfrm>
            <a:off x="3578866" y="3110793"/>
            <a:ext cx="370961" cy="371070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20" tIns="45612" rIns="91220" bIns="45612" anchor="ctr"/>
          <a:lstStyle/>
          <a:p>
            <a:pPr algn="ctr" defTabSz="1101090">
              <a:defRPr/>
            </a:pPr>
            <a:endParaRPr lang="en-US" altLang="zh-CN" sz="2100">
              <a:solidFill>
                <a:srgbClr val="FFD8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Oval 18"/>
          <p:cNvSpPr/>
          <p:nvPr/>
        </p:nvSpPr>
        <p:spPr bwMode="auto">
          <a:xfrm>
            <a:off x="766538" y="3063716"/>
            <a:ext cx="370961" cy="371070"/>
          </a:xfrm>
          <a:prstGeom prst="ellipse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20" tIns="45612" rIns="91220" bIns="45612" anchor="ctr"/>
          <a:lstStyle/>
          <a:p>
            <a:pPr algn="ctr" defTabSz="1101090">
              <a:defRPr/>
            </a:pPr>
            <a:endParaRPr lang="en-US" altLang="zh-CN" sz="2100">
              <a:solidFill>
                <a:srgbClr val="FFD8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396656" y="147073"/>
            <a:ext cx="6709125" cy="553794"/>
          </a:xfrm>
          <a:prstGeom prst="rect">
            <a:avLst/>
          </a:prstGeom>
        </p:spPr>
        <p:txBody>
          <a:bodyPr wrap="none" lIns="121720" tIns="60859" rIns="121720" bIns="60859" anchor="ctr">
            <a:spAutoFit/>
          </a:bodyPr>
          <a:lstStyle/>
          <a:p>
            <a:pPr defTabSz="8655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个人记账本（微信小程序）的设计与实现</a:t>
            </a:r>
            <a:endParaRPr lang="zh-CN" altLang="en-US" sz="2800" dirty="0">
              <a:solidFill>
                <a:srgbClr val="0C27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07853" y="4419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20035" y="1784985"/>
            <a:ext cx="8636000" cy="4434205"/>
          </a:xfrm>
          <a:prstGeom prst="rect">
            <a:avLst/>
          </a:prstGeom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43" grpId="0" animBg="1"/>
      <p:bldP spid="44" grpId="0" animBg="1"/>
      <p:bldP spid="45" grpId="0" animBg="1"/>
      <p:bldP spid="4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book pro\Desktop\图片\32.png32"/>
          <p:cNvPicPr>
            <a:picLocks noChangeAspect="1"/>
          </p:cNvPicPr>
          <p:nvPr/>
        </p:nvPicPr>
        <p:blipFill>
          <a:blip r:embed="rId1"/>
          <a:srcRect t="9822" b="9994"/>
          <a:stretch>
            <a:fillRect/>
          </a:stretch>
        </p:blipFill>
        <p:spPr>
          <a:xfrm>
            <a:off x="1600216" y="1479176"/>
            <a:ext cx="4234275" cy="3395493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2744899" y="2266590"/>
            <a:ext cx="1898829" cy="189882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09" tIns="45606" rIns="91209" bIns="45606" rtlCol="0" anchor="ctr"/>
          <a:lstStyle/>
          <a:p>
            <a:pPr algn="ctr" defTabSz="911860"/>
            <a:endParaRPr lang="zh-CN" altLang="en-US" sz="4800" dirty="0">
              <a:solidFill>
                <a:srgbClr val="1C83AA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721347" y="2423172"/>
            <a:ext cx="1922367" cy="1600369"/>
          </a:xfrm>
          <a:prstGeom prst="rect">
            <a:avLst/>
          </a:prstGeom>
        </p:spPr>
        <p:txBody>
          <a:bodyPr vert="horz" wrap="square" lIns="121610" tIns="60805" rIns="121610" bIns="60805">
            <a:spAutoFit/>
          </a:bodyPr>
          <a:lstStyle/>
          <a:p>
            <a:pPr algn="ctr" defTabSz="1215390"/>
            <a:r>
              <a:rPr lang="en-US" altLang="zh-CN" sz="9600" b="1" dirty="0" smtClean="0">
                <a:solidFill>
                  <a:srgbClr val="2F5B50"/>
                </a:solidFill>
                <a:latin typeface="Agency FB" panose="020B0503020202020204" pitchFamily="34" charset="0"/>
                <a:cs typeface="+mn-ea"/>
                <a:sym typeface="+mn-lt"/>
              </a:rPr>
              <a:t>04</a:t>
            </a:r>
            <a:endParaRPr lang="en-US" altLang="zh-CN" sz="9600" b="1" dirty="0">
              <a:solidFill>
                <a:srgbClr val="2F5B50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32" name="原创设计师QQ598969553          _4"/>
          <p:cNvSpPr txBox="1">
            <a:spLocks noChangeArrowheads="1"/>
          </p:cNvSpPr>
          <p:nvPr/>
        </p:nvSpPr>
        <p:spPr bwMode="auto">
          <a:xfrm>
            <a:off x="5653906" y="2708372"/>
            <a:ext cx="5629652" cy="1061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117" tIns="45561" rIns="91117" bIns="45561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059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6300" dirty="0" smtClean="0">
                <a:solidFill>
                  <a:srgbClr val="2F5B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系统功能简介</a:t>
            </a:r>
            <a:endParaRPr lang="zh-CN" altLang="en-US" sz="6300" dirty="0">
              <a:solidFill>
                <a:srgbClr val="2F5B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原创设计师QQ598969553          _5"/>
          <p:cNvSpPr>
            <a:spLocks noChangeArrowheads="1"/>
          </p:cNvSpPr>
          <p:nvPr/>
        </p:nvSpPr>
        <p:spPr bwMode="auto">
          <a:xfrm>
            <a:off x="5703243" y="2192297"/>
            <a:ext cx="4367285" cy="412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117" tIns="45561" rIns="91117" bIns="45561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059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700" dirty="0">
                <a:solidFill>
                  <a:srgbClr val="0034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OUR </a:t>
            </a:r>
            <a:r>
              <a:rPr lang="en-US" altLang="zh-CN" sz="1700" dirty="0" smtClean="0">
                <a:solidFill>
                  <a:srgbClr val="0034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endParaRPr lang="en-US" altLang="zh-CN" sz="1700" dirty="0">
              <a:solidFill>
                <a:srgbClr val="0034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直接连接符 11"/>
          <p:cNvSpPr>
            <a:spLocks noChangeShapeType="1"/>
          </p:cNvSpPr>
          <p:nvPr/>
        </p:nvSpPr>
        <p:spPr bwMode="auto">
          <a:xfrm>
            <a:off x="5790455" y="2624026"/>
            <a:ext cx="3168160" cy="1588"/>
          </a:xfrm>
          <a:prstGeom prst="line">
            <a:avLst/>
          </a:prstGeom>
          <a:noFill/>
          <a:ln w="6350" cap="flat" cmpd="sng">
            <a:solidFill>
              <a:srgbClr val="2F5B50"/>
            </a:solidFill>
            <a:prstDash val="dash"/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6479" tIns="43238" rIns="86479" bIns="43238"/>
          <a:lstStyle/>
          <a:p>
            <a:pPr defTabSz="864235" fontAlgn="base">
              <a:spcBef>
                <a:spcPct val="0"/>
              </a:spcBef>
              <a:spcAft>
                <a:spcPct val="0"/>
              </a:spcAft>
            </a:pPr>
            <a:endParaRPr lang="zh-CN" altLang="en-US" sz="1900">
              <a:solidFill>
                <a:srgbClr val="003466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32" grpId="0"/>
      <p:bldP spid="33" grpId="0"/>
      <p:bldP spid="3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474560" y="1399331"/>
            <a:ext cx="5803916" cy="1415738"/>
          </a:xfrm>
          <a:prstGeom prst="rect">
            <a:avLst/>
          </a:prstGeom>
        </p:spPr>
        <p:txBody>
          <a:bodyPr wrap="square" lIns="121887" tIns="60943" rIns="121887" bIns="60943">
            <a:spAutoFit/>
          </a:bodyPr>
          <a:lstStyle/>
          <a:p>
            <a:r>
              <a:rPr lang="en-US" altLang="zh-CN" sz="2100" dirty="0" smtClean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100" dirty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100" dirty="0" smtClean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用户登录功能：用户无需注册账户等操作，只需扫描开发者所提供的二维码即可在微信端实现小程序的运行。</a:t>
            </a:r>
            <a:endParaRPr lang="en-US" altLang="zh-CN" sz="2100" dirty="0" smtClean="0">
              <a:solidFill>
                <a:srgbClr val="242424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100" dirty="0" smtClean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endParaRPr lang="zh-CN" altLang="en-US" sz="2100" dirty="0">
              <a:solidFill>
                <a:srgbClr val="242424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4146654" y="8510119"/>
            <a:ext cx="938684" cy="400091"/>
          </a:xfrm>
          <a:prstGeom prst="rect">
            <a:avLst/>
          </a:prstGeom>
          <a:noFill/>
        </p:spPr>
        <p:txBody>
          <a:bodyPr wrap="none" lIns="121887" tIns="60943" rIns="121887" bIns="60943" rtlCol="0">
            <a:spAutoFit/>
          </a:bodyPr>
          <a:lstStyle/>
          <a:p>
            <a:pPr defTabSz="1218565"/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延时符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431661" y="70004"/>
            <a:ext cx="9251825" cy="640141"/>
          </a:xfrm>
          <a:prstGeom prst="rect">
            <a:avLst/>
          </a:prstGeom>
        </p:spPr>
        <p:txBody>
          <a:bodyPr wrap="none" lIns="121887" tIns="60943" rIns="121887" bIns="60943" anchor="ctr">
            <a:spAutoFit/>
          </a:bodyPr>
          <a:lstStyle/>
          <a:p>
            <a:pPr defTabSz="1217295">
              <a:lnSpc>
                <a:spcPct val="120000"/>
              </a:lnSpc>
            </a:pPr>
            <a:r>
              <a:rPr lang="zh-CN" altLang="en-US" sz="28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个人记账本（微信小程序）的</a:t>
            </a:r>
            <a:r>
              <a:rPr lang="zh-CN" altLang="en-US" sz="2800" dirty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设计与</a:t>
            </a:r>
            <a:r>
              <a:rPr lang="zh-CN" altLang="en-US" sz="28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en-US" altLang="zh-CN" sz="28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系统功能简介</a:t>
            </a:r>
            <a:endParaRPr lang="zh-CN" altLang="en-US" sz="28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1077175" y="1348531"/>
            <a:ext cx="5803916" cy="1089660"/>
          </a:xfrm>
          <a:prstGeom prst="rect">
            <a:avLst/>
          </a:prstGeom>
        </p:spPr>
        <p:txBody>
          <a:bodyPr wrap="square" lIns="121887" tIns="60943" rIns="121887" bIns="60943">
            <a:spAutoFit/>
          </a:bodyPr>
          <a:lstStyle/>
          <a:p>
            <a:r>
              <a:rPr lang="zh-CN" sz="2100" dirty="0" smtClean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已经审核通过并发布线上的</a:t>
            </a:r>
            <a:r>
              <a:rPr lang="en-US" altLang="zh-CN" sz="2100" dirty="0" smtClean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sethotchair</a:t>
            </a:r>
            <a:r>
              <a:rPr lang="zh-CN" altLang="en-US" sz="2100" dirty="0" smtClean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记账本（</a:t>
            </a:r>
            <a:r>
              <a:rPr lang="en-US" altLang="zh-CN" sz="2100" dirty="0" smtClean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HC</a:t>
            </a:r>
            <a:r>
              <a:rPr lang="zh-CN" altLang="en-US" sz="2100" dirty="0" smtClean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记账本）。</a:t>
            </a:r>
            <a:endParaRPr lang="zh-CN" altLang="en-US" sz="2100" dirty="0" smtClean="0">
              <a:solidFill>
                <a:srgbClr val="242424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100" dirty="0" smtClean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endParaRPr lang="zh-CN" altLang="en-US" sz="2100" dirty="0">
              <a:solidFill>
                <a:srgbClr val="242424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4146654" y="8510119"/>
            <a:ext cx="938684" cy="400091"/>
          </a:xfrm>
          <a:prstGeom prst="rect">
            <a:avLst/>
          </a:prstGeom>
          <a:noFill/>
        </p:spPr>
        <p:txBody>
          <a:bodyPr wrap="none" lIns="121887" tIns="60943" rIns="121887" bIns="60943" rtlCol="0">
            <a:spAutoFit/>
          </a:bodyPr>
          <a:lstStyle/>
          <a:p>
            <a:pPr defTabSz="1218565"/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延时符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431661" y="70004"/>
            <a:ext cx="9251825" cy="640141"/>
          </a:xfrm>
          <a:prstGeom prst="rect">
            <a:avLst/>
          </a:prstGeom>
        </p:spPr>
        <p:txBody>
          <a:bodyPr wrap="none" lIns="121887" tIns="60943" rIns="121887" bIns="60943" anchor="ctr">
            <a:spAutoFit/>
          </a:bodyPr>
          <a:lstStyle/>
          <a:p>
            <a:pPr defTabSz="1217295">
              <a:lnSpc>
                <a:spcPct val="120000"/>
              </a:lnSpc>
            </a:pPr>
            <a:r>
              <a:rPr lang="zh-CN" altLang="en-US" sz="28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个人记账本（微信小程序）的</a:t>
            </a:r>
            <a:r>
              <a:rPr lang="zh-CN" altLang="en-US" sz="2800" dirty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设计与</a:t>
            </a:r>
            <a:r>
              <a:rPr lang="zh-CN" altLang="en-US" sz="28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en-US" altLang="zh-CN" sz="28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系统功能简介</a:t>
            </a:r>
            <a:endParaRPr lang="zh-CN" altLang="en-US" sz="28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3810" y="940435"/>
            <a:ext cx="3121660" cy="5549900"/>
          </a:xfrm>
          <a:prstGeom prst="rect">
            <a:avLst/>
          </a:prstGeom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1077175" y="1348531"/>
            <a:ext cx="5803916" cy="1415738"/>
          </a:xfrm>
          <a:prstGeom prst="rect">
            <a:avLst/>
          </a:prstGeom>
        </p:spPr>
        <p:txBody>
          <a:bodyPr wrap="square" lIns="121887" tIns="60943" rIns="121887" bIns="60943">
            <a:spAutoFit/>
          </a:bodyPr>
          <a:lstStyle/>
          <a:p>
            <a:r>
              <a:rPr lang="en-US" altLang="zh-CN" sz="2100" dirty="0" smtClean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100" dirty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100" dirty="0" smtClean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用户登录功能：用户无需注册账户等操作，只需扫描开发者所提供的二维码即可在微信端实现小程序的运行。</a:t>
            </a:r>
            <a:endParaRPr lang="en-US" altLang="zh-CN" sz="2100" dirty="0" smtClean="0">
              <a:solidFill>
                <a:srgbClr val="242424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100" dirty="0" smtClean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endParaRPr lang="zh-CN" altLang="en-US" sz="2100" dirty="0">
              <a:solidFill>
                <a:srgbClr val="242424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4146654" y="8510119"/>
            <a:ext cx="938684" cy="400091"/>
          </a:xfrm>
          <a:prstGeom prst="rect">
            <a:avLst/>
          </a:prstGeom>
          <a:noFill/>
        </p:spPr>
        <p:txBody>
          <a:bodyPr wrap="none" lIns="121887" tIns="60943" rIns="121887" bIns="60943" rtlCol="0">
            <a:spAutoFit/>
          </a:bodyPr>
          <a:lstStyle/>
          <a:p>
            <a:pPr defTabSz="1218565"/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延时符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431661" y="70004"/>
            <a:ext cx="9251825" cy="640141"/>
          </a:xfrm>
          <a:prstGeom prst="rect">
            <a:avLst/>
          </a:prstGeom>
        </p:spPr>
        <p:txBody>
          <a:bodyPr wrap="none" lIns="121887" tIns="60943" rIns="121887" bIns="60943" anchor="ctr">
            <a:spAutoFit/>
          </a:bodyPr>
          <a:lstStyle/>
          <a:p>
            <a:pPr defTabSz="1217295">
              <a:lnSpc>
                <a:spcPct val="120000"/>
              </a:lnSpc>
            </a:pPr>
            <a:r>
              <a:rPr lang="zh-CN" altLang="en-US" sz="28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个人记账本（微信小程序）的</a:t>
            </a:r>
            <a:r>
              <a:rPr lang="zh-CN" altLang="en-US" sz="2800" dirty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设计与</a:t>
            </a:r>
            <a:r>
              <a:rPr lang="zh-CN" altLang="en-US" sz="28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en-US" altLang="zh-CN" sz="28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系统功能简介</a:t>
            </a:r>
            <a:endParaRPr lang="zh-CN" altLang="en-US" sz="28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1" name="Picture 3" descr="C:\Users\Administrator\Desktop\截图\登录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115" y="909203"/>
            <a:ext cx="3190297" cy="5320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1077175" y="1348532"/>
            <a:ext cx="4326098" cy="769407"/>
          </a:xfrm>
          <a:prstGeom prst="rect">
            <a:avLst/>
          </a:prstGeom>
        </p:spPr>
        <p:txBody>
          <a:bodyPr wrap="square" lIns="121887" tIns="60943" rIns="121887" bIns="60943">
            <a:spAutoFit/>
          </a:bodyPr>
          <a:lstStyle/>
          <a:p>
            <a:r>
              <a:rPr lang="zh-CN" altLang="en-US" sz="2100" dirty="0" smtClean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100" dirty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100" dirty="0" smtClean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100" dirty="0" smtClean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设置预算功能：用户可对预算进行设置和更改。</a:t>
            </a:r>
            <a:endParaRPr lang="zh-CN" altLang="en-US" sz="2100" dirty="0">
              <a:solidFill>
                <a:srgbClr val="242424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4146654" y="8510119"/>
            <a:ext cx="938684" cy="400091"/>
          </a:xfrm>
          <a:prstGeom prst="rect">
            <a:avLst/>
          </a:prstGeom>
          <a:noFill/>
        </p:spPr>
        <p:txBody>
          <a:bodyPr wrap="none" lIns="121887" tIns="60943" rIns="121887" bIns="60943" rtlCol="0">
            <a:spAutoFit/>
          </a:bodyPr>
          <a:lstStyle/>
          <a:p>
            <a:pPr defTabSz="1218565"/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延时符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431661" y="70004"/>
            <a:ext cx="9251825" cy="640141"/>
          </a:xfrm>
          <a:prstGeom prst="rect">
            <a:avLst/>
          </a:prstGeom>
        </p:spPr>
        <p:txBody>
          <a:bodyPr wrap="none" lIns="121887" tIns="60943" rIns="121887" bIns="60943" anchor="ctr">
            <a:spAutoFit/>
          </a:bodyPr>
          <a:lstStyle/>
          <a:p>
            <a:pPr defTabSz="1217295">
              <a:lnSpc>
                <a:spcPct val="120000"/>
              </a:lnSpc>
            </a:pPr>
            <a:r>
              <a:rPr lang="zh-CN" altLang="en-US" sz="28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个人记账本（微信小程序）的</a:t>
            </a:r>
            <a:r>
              <a:rPr lang="zh-CN" altLang="en-US" sz="2800" dirty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设计与</a:t>
            </a:r>
            <a:r>
              <a:rPr lang="zh-CN" altLang="en-US" sz="28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en-US" altLang="zh-CN" sz="28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系统功能简介</a:t>
            </a:r>
            <a:endParaRPr lang="zh-CN" altLang="en-US" sz="28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4" name="Picture 2" descr="C:\Users\Administrator\Desktop\截图\设置预算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552" y="1117622"/>
            <a:ext cx="3058810" cy="543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1077175" y="1348532"/>
            <a:ext cx="2534243" cy="3057213"/>
          </a:xfrm>
          <a:prstGeom prst="rect">
            <a:avLst/>
          </a:prstGeom>
        </p:spPr>
        <p:txBody>
          <a:bodyPr wrap="square" lIns="121887" tIns="60943" rIns="121887" bIns="60943">
            <a:spAutoFit/>
          </a:bodyPr>
          <a:lstStyle/>
          <a:p>
            <a:r>
              <a:rPr lang="zh-CN" altLang="en-US" sz="2100" dirty="0" smtClean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100" dirty="0" smtClean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100" dirty="0" smtClean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记账功能（支出）：用户可以根据给出的支出类型选择支出，也可以自己添加支出的类型，并在相应的位置填写金额、日期、以及备注等，并添加提交到后台。</a:t>
            </a:r>
            <a:endParaRPr lang="zh-CN" altLang="en-US" sz="2100" dirty="0">
              <a:solidFill>
                <a:srgbClr val="242424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4146654" y="8510119"/>
            <a:ext cx="938684" cy="400091"/>
          </a:xfrm>
          <a:prstGeom prst="rect">
            <a:avLst/>
          </a:prstGeom>
          <a:noFill/>
        </p:spPr>
        <p:txBody>
          <a:bodyPr wrap="none" lIns="121887" tIns="60943" rIns="121887" bIns="60943" rtlCol="0">
            <a:spAutoFit/>
          </a:bodyPr>
          <a:lstStyle/>
          <a:p>
            <a:pPr defTabSz="1218565"/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延时符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431661" y="70004"/>
            <a:ext cx="9251825" cy="640141"/>
          </a:xfrm>
          <a:prstGeom prst="rect">
            <a:avLst/>
          </a:prstGeom>
        </p:spPr>
        <p:txBody>
          <a:bodyPr wrap="none" lIns="121887" tIns="60943" rIns="121887" bIns="60943" anchor="ctr">
            <a:spAutoFit/>
          </a:bodyPr>
          <a:lstStyle/>
          <a:p>
            <a:pPr defTabSz="1217295">
              <a:lnSpc>
                <a:spcPct val="120000"/>
              </a:lnSpc>
            </a:pPr>
            <a:r>
              <a:rPr lang="zh-CN" altLang="en-US" sz="28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个人记账本（微信小程序）的</a:t>
            </a:r>
            <a:r>
              <a:rPr lang="zh-CN" altLang="en-US" sz="2800" dirty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设计与</a:t>
            </a:r>
            <a:r>
              <a:rPr lang="zh-CN" altLang="en-US" sz="28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en-US" altLang="zh-CN" sz="28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系统功能简介</a:t>
            </a:r>
            <a:endParaRPr lang="zh-CN" altLang="en-US" sz="28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8" name="Picture 2" descr="C:\Users\Administrator\Desktop\截图\支出提交到后台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582" y="972646"/>
            <a:ext cx="3250029" cy="577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dministrator\Desktop\截图\支出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153" y="984711"/>
            <a:ext cx="3236478" cy="575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1076960" y="1348740"/>
            <a:ext cx="3554095" cy="1412875"/>
          </a:xfrm>
          <a:prstGeom prst="rect">
            <a:avLst/>
          </a:prstGeom>
        </p:spPr>
        <p:txBody>
          <a:bodyPr wrap="square" lIns="121887" tIns="60943" rIns="121887" bIns="60943">
            <a:spAutoFit/>
          </a:bodyPr>
          <a:lstStyle/>
          <a:p>
            <a:r>
              <a:rPr lang="zh-CN" altLang="en-US" sz="2100" dirty="0" smtClean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100" dirty="0" smtClean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100" dirty="0" smtClean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记账（收入功能）：用户点击收入一栏进行记账，可以添加收入的类型，也可以选择收入的类型，如图所示。</a:t>
            </a:r>
            <a:endParaRPr lang="zh-CN" altLang="en-US" sz="2100" dirty="0">
              <a:solidFill>
                <a:srgbClr val="242424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4146654" y="8510119"/>
            <a:ext cx="938684" cy="400091"/>
          </a:xfrm>
          <a:prstGeom prst="rect">
            <a:avLst/>
          </a:prstGeom>
          <a:noFill/>
        </p:spPr>
        <p:txBody>
          <a:bodyPr wrap="none" lIns="121887" tIns="60943" rIns="121887" bIns="60943" rtlCol="0">
            <a:spAutoFit/>
          </a:bodyPr>
          <a:lstStyle/>
          <a:p>
            <a:pPr defTabSz="1218565"/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延时符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431661" y="70004"/>
            <a:ext cx="9251825" cy="640141"/>
          </a:xfrm>
          <a:prstGeom prst="rect">
            <a:avLst/>
          </a:prstGeom>
        </p:spPr>
        <p:txBody>
          <a:bodyPr wrap="none" lIns="121887" tIns="60943" rIns="121887" bIns="60943" anchor="ctr">
            <a:spAutoFit/>
          </a:bodyPr>
          <a:lstStyle/>
          <a:p>
            <a:pPr defTabSz="1217295">
              <a:lnSpc>
                <a:spcPct val="120000"/>
              </a:lnSpc>
            </a:pPr>
            <a:r>
              <a:rPr lang="zh-CN" altLang="en-US" sz="28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个人记账本（微信小程序）的</a:t>
            </a:r>
            <a:r>
              <a:rPr lang="zh-CN" altLang="en-US" sz="2800" dirty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设计与</a:t>
            </a:r>
            <a:r>
              <a:rPr lang="zh-CN" altLang="en-US" sz="28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en-US" altLang="zh-CN" sz="28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系统功能简介</a:t>
            </a:r>
            <a:endParaRPr lang="zh-CN" altLang="en-US" sz="28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2" name="Picture 2" descr="C:\Users\Administrator\Desktop\截图\收入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424" y="851882"/>
            <a:ext cx="3253090" cy="578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1077175" y="1348532"/>
            <a:ext cx="2543480" cy="1736090"/>
          </a:xfrm>
          <a:prstGeom prst="rect">
            <a:avLst/>
          </a:prstGeom>
        </p:spPr>
        <p:txBody>
          <a:bodyPr wrap="square" lIns="121887" tIns="60943" rIns="121887" bIns="60943">
            <a:spAutoFit/>
          </a:bodyPr>
          <a:lstStyle/>
          <a:p>
            <a:r>
              <a:rPr lang="zh-CN" altLang="en-US" sz="2100" dirty="0" smtClean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100" dirty="0" smtClean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100" dirty="0" smtClean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查看历史记录功能：用户可以对近几年或者近几个月的账单进行查询和查看。</a:t>
            </a:r>
            <a:endParaRPr lang="zh-CN" altLang="en-US" sz="2100" dirty="0">
              <a:solidFill>
                <a:srgbClr val="242424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4146654" y="8510119"/>
            <a:ext cx="938684" cy="400091"/>
          </a:xfrm>
          <a:prstGeom prst="rect">
            <a:avLst/>
          </a:prstGeom>
          <a:noFill/>
        </p:spPr>
        <p:txBody>
          <a:bodyPr wrap="none" lIns="121887" tIns="60943" rIns="121887" bIns="60943" rtlCol="0">
            <a:spAutoFit/>
          </a:bodyPr>
          <a:lstStyle/>
          <a:p>
            <a:pPr defTabSz="1218565"/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延时符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431661" y="70004"/>
            <a:ext cx="9251825" cy="640141"/>
          </a:xfrm>
          <a:prstGeom prst="rect">
            <a:avLst/>
          </a:prstGeom>
        </p:spPr>
        <p:txBody>
          <a:bodyPr wrap="none" lIns="121887" tIns="60943" rIns="121887" bIns="60943" anchor="ctr">
            <a:spAutoFit/>
          </a:bodyPr>
          <a:lstStyle/>
          <a:p>
            <a:pPr defTabSz="1217295">
              <a:lnSpc>
                <a:spcPct val="120000"/>
              </a:lnSpc>
            </a:pPr>
            <a:r>
              <a:rPr lang="zh-CN" altLang="en-US" sz="28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个人记账本（微信小程序）的</a:t>
            </a:r>
            <a:r>
              <a:rPr lang="zh-CN" altLang="en-US" sz="2800" dirty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设计与</a:t>
            </a:r>
            <a:r>
              <a:rPr lang="zh-CN" altLang="en-US" sz="28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en-US" altLang="zh-CN" sz="28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系统功能简介</a:t>
            </a:r>
            <a:endParaRPr lang="zh-CN" altLang="en-US" sz="28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47" name="Picture 3" descr="C:\Users\Administrator\Desktop\截图\五月账单11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305" y="811876"/>
            <a:ext cx="3044690" cy="541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Administrator\Desktop\截图\五月账单2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474" y="710145"/>
            <a:ext cx="3047839" cy="541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1077175" y="1348532"/>
            <a:ext cx="4326098" cy="1738903"/>
          </a:xfrm>
          <a:prstGeom prst="rect">
            <a:avLst/>
          </a:prstGeom>
        </p:spPr>
        <p:txBody>
          <a:bodyPr wrap="square" lIns="121887" tIns="60943" rIns="121887" bIns="60943">
            <a:spAutoFit/>
          </a:bodyPr>
          <a:lstStyle/>
          <a:p>
            <a:r>
              <a:rPr lang="zh-CN" altLang="en-US" sz="2100" dirty="0" smtClean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100" dirty="0" smtClean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2100" dirty="0" smtClean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查看首页记账记录功能：用户对收入和支出进行记账操作后，可在记账首页进行记录的查询，红色带减号的为支出，绿色不带减号的为收入。如图所示。</a:t>
            </a:r>
            <a:endParaRPr lang="zh-CN" altLang="en-US" sz="2100" dirty="0">
              <a:solidFill>
                <a:srgbClr val="242424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4146654" y="8510119"/>
            <a:ext cx="938684" cy="400091"/>
          </a:xfrm>
          <a:prstGeom prst="rect">
            <a:avLst/>
          </a:prstGeom>
          <a:noFill/>
        </p:spPr>
        <p:txBody>
          <a:bodyPr wrap="none" lIns="121887" tIns="60943" rIns="121887" bIns="60943" rtlCol="0">
            <a:spAutoFit/>
          </a:bodyPr>
          <a:lstStyle/>
          <a:p>
            <a:pPr defTabSz="1218565"/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延时符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431661" y="70004"/>
            <a:ext cx="9251825" cy="640141"/>
          </a:xfrm>
          <a:prstGeom prst="rect">
            <a:avLst/>
          </a:prstGeom>
        </p:spPr>
        <p:txBody>
          <a:bodyPr wrap="none" lIns="121887" tIns="60943" rIns="121887" bIns="60943" anchor="ctr">
            <a:spAutoFit/>
          </a:bodyPr>
          <a:lstStyle/>
          <a:p>
            <a:pPr defTabSz="1217295">
              <a:lnSpc>
                <a:spcPct val="120000"/>
              </a:lnSpc>
            </a:pPr>
            <a:r>
              <a:rPr lang="zh-CN" altLang="en-US" sz="28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个人记账本（微信小程序）的</a:t>
            </a:r>
            <a:r>
              <a:rPr lang="zh-CN" altLang="en-US" sz="2800" dirty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设计与</a:t>
            </a:r>
            <a:r>
              <a:rPr lang="zh-CN" altLang="en-US" sz="28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en-US" altLang="zh-CN" sz="28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系统功能简介</a:t>
            </a:r>
            <a:endParaRPr lang="zh-CN" altLang="en-US" sz="28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0" name="Picture 2" descr="C:\Users\Administrator\Desktop\截图\记过账本的首页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862" y="822034"/>
            <a:ext cx="3250934" cy="577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book pro\Desktop\图片\32.png32"/>
          <p:cNvPicPr>
            <a:picLocks noChangeAspect="1"/>
          </p:cNvPicPr>
          <p:nvPr/>
        </p:nvPicPr>
        <p:blipFill>
          <a:blip r:embed="rId1"/>
          <a:srcRect t="9822" b="9994"/>
          <a:stretch>
            <a:fillRect/>
          </a:stretch>
        </p:blipFill>
        <p:spPr>
          <a:xfrm>
            <a:off x="-168426" y="138289"/>
            <a:ext cx="4234275" cy="3395493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893821" y="910906"/>
            <a:ext cx="1898829" cy="189882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09" tIns="45606" rIns="91209" bIns="45606" rtlCol="0" anchor="ctr"/>
          <a:lstStyle/>
          <a:p>
            <a:pPr algn="ctr" defTabSz="911860"/>
            <a:endParaRPr lang="zh-CN" altLang="en-US" sz="4800" dirty="0">
              <a:solidFill>
                <a:srgbClr val="1C83AA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93821" y="1327800"/>
            <a:ext cx="1922367" cy="1025860"/>
          </a:xfrm>
          <a:prstGeom prst="rect">
            <a:avLst/>
          </a:prstGeom>
        </p:spPr>
        <p:txBody>
          <a:bodyPr vert="horz" wrap="square" lIns="121610" tIns="60805" rIns="121610" bIns="60805">
            <a:spAutoFit/>
          </a:bodyPr>
          <a:lstStyle/>
          <a:p>
            <a:pPr algn="ctr" defTabSz="1215390"/>
            <a:r>
              <a:rPr lang="zh-CN" altLang="en-US" sz="5700" b="1" dirty="0">
                <a:solidFill>
                  <a:srgbClr val="2F5B50"/>
                </a:solidFill>
                <a:cs typeface="+mn-ea"/>
                <a:sym typeface="+mn-lt"/>
              </a:rPr>
              <a:t>目录</a:t>
            </a:r>
            <a:endParaRPr lang="en-US" altLang="zh-CN" sz="5700" b="1" dirty="0">
              <a:solidFill>
                <a:srgbClr val="2F5B50"/>
              </a:solidFill>
              <a:cs typeface="+mn-ea"/>
              <a:sym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11616" y="1646095"/>
            <a:ext cx="2860176" cy="1107990"/>
          </a:xfrm>
          <a:prstGeom prst="rect">
            <a:avLst/>
          </a:prstGeom>
          <a:effectLst/>
        </p:spPr>
        <p:txBody>
          <a:bodyPr wrap="square" lIns="121670" tIns="60834" rIns="121670" bIns="60834">
            <a:spAutoFit/>
          </a:bodyPr>
          <a:lstStyle>
            <a:defPPr>
              <a:defRPr lang="zh-CN"/>
            </a:defPPr>
            <a:lvl1pPr algn="just" fontAlgn="auto">
              <a:spcBef>
                <a:spcPts val="0"/>
              </a:spcBef>
              <a:spcAft>
                <a:spcPts val="0"/>
              </a:spcAft>
              <a:defRPr sz="2400" b="0">
                <a:solidFill>
                  <a:schemeClr val="tx2">
                    <a:alpha val="91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cs typeface="方正豪体简体" panose="03000509000000000000" pitchFamily="65" charset="-122"/>
              </a:defRPr>
            </a:lvl1pPr>
          </a:lstStyle>
          <a:p>
            <a:pPr defTabSz="1216660"/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</a:rPr>
              <a:t>CONTENTS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</a:endParaRPr>
          </a:p>
          <a:p>
            <a:pPr defTabSz="1216660"/>
            <a:endParaRPr lang="en-US" altLang="zh-CN" sz="32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H="1" flipV="1">
            <a:off x="3390784" y="2200090"/>
            <a:ext cx="7229253" cy="1873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层"/>
          <p:cNvSpPr txBox="1"/>
          <p:nvPr/>
        </p:nvSpPr>
        <p:spPr bwMode="auto">
          <a:xfrm>
            <a:off x="3019298" y="2433329"/>
            <a:ext cx="799280" cy="697627"/>
          </a:xfrm>
          <a:prstGeom prst="rect">
            <a:avLst/>
          </a:prstGeom>
          <a:noFill/>
          <a:effectLst/>
        </p:spPr>
        <p:txBody>
          <a:bodyPr wrap="square" lIns="121670" tIns="60834" rIns="121670" bIns="60834">
            <a:spAutoFit/>
          </a:bodyPr>
          <a:lstStyle/>
          <a:p>
            <a:pPr algn="ctr" defTabSz="1216660">
              <a:defRPr/>
            </a:pPr>
            <a:r>
              <a:rPr lang="en-US" altLang="zh-CN" sz="3700" kern="0" dirty="0">
                <a:solidFill>
                  <a:srgbClr val="2F5B50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01</a:t>
            </a:r>
            <a:endParaRPr lang="zh-CN" altLang="en-US" sz="3700" kern="0" dirty="0">
              <a:solidFill>
                <a:srgbClr val="2F5B50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3898385" y="2532271"/>
            <a:ext cx="0" cy="556457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4" name="标题层"/>
          <p:cNvSpPr txBox="1"/>
          <p:nvPr/>
        </p:nvSpPr>
        <p:spPr bwMode="auto">
          <a:xfrm>
            <a:off x="4083792" y="2461700"/>
            <a:ext cx="3360252" cy="584769"/>
          </a:xfrm>
          <a:prstGeom prst="rect">
            <a:avLst/>
          </a:prstGeom>
          <a:noFill/>
          <a:effectLst/>
        </p:spPr>
        <p:txBody>
          <a:bodyPr wrap="square" lIns="121670" tIns="60834" rIns="121670" bIns="60834">
            <a:spAutoFit/>
          </a:bodyPr>
          <a:lstStyle/>
          <a:p>
            <a:pPr defTabSz="1216660">
              <a:defRPr/>
            </a:pPr>
            <a:r>
              <a:rPr lang="zh-CN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项目背景和简介</a:t>
            </a:r>
            <a:endParaRPr lang="zh-CN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6899728" y="2782142"/>
            <a:ext cx="2855327" cy="19457"/>
          </a:xfrm>
          <a:prstGeom prst="line">
            <a:avLst/>
          </a:prstGeom>
          <a:noFill/>
          <a:ln w="9525" cap="flat" cmpd="sng" algn="ctr">
            <a:solidFill>
              <a:srgbClr val="175682"/>
            </a:solidFill>
            <a:prstDash val="dash"/>
            <a:tailEnd type="oval"/>
          </a:ln>
          <a:effectLst/>
        </p:spPr>
      </p:cxnSp>
      <p:sp>
        <p:nvSpPr>
          <p:cNvPr id="16" name="标题层"/>
          <p:cNvSpPr txBox="1"/>
          <p:nvPr/>
        </p:nvSpPr>
        <p:spPr bwMode="auto">
          <a:xfrm>
            <a:off x="9843475" y="2591009"/>
            <a:ext cx="875769" cy="451405"/>
          </a:xfrm>
          <a:prstGeom prst="rect">
            <a:avLst/>
          </a:prstGeom>
          <a:noFill/>
          <a:effectLst/>
        </p:spPr>
        <p:txBody>
          <a:bodyPr wrap="square" lIns="121670" tIns="60834" rIns="121670" bIns="60834">
            <a:spAutoFit/>
          </a:bodyPr>
          <a:lstStyle/>
          <a:p>
            <a:pPr algn="ctr" defTabSz="1216660">
              <a:defRPr/>
            </a:pPr>
            <a:r>
              <a:rPr lang="en-US" altLang="zh-CN" sz="21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P03</a:t>
            </a:r>
            <a:endParaRPr lang="zh-CN" altLang="en-US" sz="2100" kern="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标题层"/>
          <p:cNvSpPr txBox="1"/>
          <p:nvPr/>
        </p:nvSpPr>
        <p:spPr bwMode="auto">
          <a:xfrm>
            <a:off x="3019298" y="3143268"/>
            <a:ext cx="799280" cy="697627"/>
          </a:xfrm>
          <a:prstGeom prst="rect">
            <a:avLst/>
          </a:prstGeom>
          <a:noFill/>
          <a:effectLst/>
        </p:spPr>
        <p:txBody>
          <a:bodyPr wrap="square" lIns="121670" tIns="60834" rIns="121670" bIns="60834">
            <a:spAutoFit/>
          </a:bodyPr>
          <a:lstStyle/>
          <a:p>
            <a:pPr algn="ctr" defTabSz="1216660">
              <a:defRPr/>
            </a:pPr>
            <a:r>
              <a:rPr lang="en-US" altLang="zh-CN" sz="3700" kern="0" dirty="0">
                <a:solidFill>
                  <a:srgbClr val="2F5B50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02</a:t>
            </a:r>
            <a:endParaRPr lang="zh-CN" altLang="en-US" sz="3700" kern="0" dirty="0">
              <a:solidFill>
                <a:srgbClr val="2F5B50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3898385" y="3256381"/>
            <a:ext cx="0" cy="556457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9" name="标题层"/>
          <p:cNvSpPr txBox="1"/>
          <p:nvPr/>
        </p:nvSpPr>
        <p:spPr bwMode="auto">
          <a:xfrm>
            <a:off x="4083792" y="3185808"/>
            <a:ext cx="3360252" cy="584769"/>
          </a:xfrm>
          <a:prstGeom prst="rect">
            <a:avLst/>
          </a:prstGeom>
          <a:noFill/>
          <a:effectLst/>
        </p:spPr>
        <p:txBody>
          <a:bodyPr wrap="square" lIns="121670" tIns="60834" rIns="121670" bIns="60834">
            <a:spAutoFit/>
          </a:bodyPr>
          <a:lstStyle/>
          <a:p>
            <a:pPr defTabSz="1216660">
              <a:defRPr/>
            </a:pPr>
            <a:r>
              <a:rPr lang="zh-CN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合同执行情况</a:t>
            </a:r>
            <a:endParaRPr lang="zh-CN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6577993" y="3534609"/>
            <a:ext cx="3177062" cy="0"/>
          </a:xfrm>
          <a:prstGeom prst="line">
            <a:avLst/>
          </a:prstGeom>
          <a:noFill/>
          <a:ln w="9525" cap="flat" cmpd="sng" algn="ctr">
            <a:solidFill>
              <a:srgbClr val="175682"/>
            </a:solidFill>
            <a:prstDash val="dash"/>
            <a:tailEnd type="oval"/>
          </a:ln>
          <a:effectLst/>
        </p:spPr>
      </p:cxnSp>
      <p:sp>
        <p:nvSpPr>
          <p:cNvPr id="21" name="标题层"/>
          <p:cNvSpPr txBox="1"/>
          <p:nvPr/>
        </p:nvSpPr>
        <p:spPr bwMode="auto">
          <a:xfrm>
            <a:off x="9843473" y="3319172"/>
            <a:ext cx="875769" cy="451405"/>
          </a:xfrm>
          <a:prstGeom prst="rect">
            <a:avLst/>
          </a:prstGeom>
          <a:noFill/>
          <a:effectLst/>
        </p:spPr>
        <p:txBody>
          <a:bodyPr wrap="square" lIns="121670" tIns="60834" rIns="121670" bIns="60834">
            <a:spAutoFit/>
          </a:bodyPr>
          <a:lstStyle/>
          <a:p>
            <a:pPr algn="ctr" defTabSz="1216660">
              <a:defRPr/>
            </a:pPr>
            <a:r>
              <a:rPr lang="en-US" altLang="zh-CN" sz="21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P05</a:t>
            </a:r>
            <a:endParaRPr lang="zh-CN" altLang="en-US" sz="2100" kern="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标题层"/>
          <p:cNvSpPr txBox="1"/>
          <p:nvPr/>
        </p:nvSpPr>
        <p:spPr bwMode="auto">
          <a:xfrm>
            <a:off x="3019298" y="3853194"/>
            <a:ext cx="799280" cy="697627"/>
          </a:xfrm>
          <a:prstGeom prst="rect">
            <a:avLst/>
          </a:prstGeom>
          <a:noFill/>
          <a:effectLst/>
        </p:spPr>
        <p:txBody>
          <a:bodyPr wrap="square" lIns="121670" tIns="60834" rIns="121670" bIns="60834">
            <a:spAutoFit/>
          </a:bodyPr>
          <a:lstStyle/>
          <a:p>
            <a:pPr algn="ctr" defTabSz="1216660">
              <a:defRPr/>
            </a:pPr>
            <a:r>
              <a:rPr lang="en-US" altLang="zh-CN" sz="3700" kern="0" dirty="0">
                <a:solidFill>
                  <a:srgbClr val="2F5B50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03</a:t>
            </a:r>
            <a:endParaRPr lang="zh-CN" altLang="en-US" sz="3700" kern="0" dirty="0">
              <a:solidFill>
                <a:srgbClr val="2F5B50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3898385" y="3966320"/>
            <a:ext cx="0" cy="556457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4" name="标题层"/>
          <p:cNvSpPr txBox="1"/>
          <p:nvPr/>
        </p:nvSpPr>
        <p:spPr bwMode="auto">
          <a:xfrm>
            <a:off x="4083792" y="3909918"/>
            <a:ext cx="3360252" cy="584769"/>
          </a:xfrm>
          <a:prstGeom prst="rect">
            <a:avLst/>
          </a:prstGeom>
          <a:noFill/>
          <a:effectLst/>
        </p:spPr>
        <p:txBody>
          <a:bodyPr wrap="square" lIns="121670" tIns="60834" rIns="121670" bIns="60834">
            <a:spAutoFit/>
          </a:bodyPr>
          <a:lstStyle/>
          <a:p>
            <a:pPr defTabSz="1216660">
              <a:defRPr/>
            </a:pPr>
            <a:r>
              <a:rPr lang="zh-CN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代码实现</a:t>
            </a:r>
            <a:endParaRPr lang="zh-CN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5874327" y="4192023"/>
            <a:ext cx="3775350" cy="10280"/>
          </a:xfrm>
          <a:prstGeom prst="line">
            <a:avLst/>
          </a:prstGeom>
          <a:noFill/>
          <a:ln w="9525" cap="flat" cmpd="sng" algn="ctr">
            <a:solidFill>
              <a:srgbClr val="175682"/>
            </a:solidFill>
            <a:prstDash val="dash"/>
            <a:tailEnd type="oval"/>
          </a:ln>
          <a:effectLst/>
        </p:spPr>
      </p:cxnSp>
      <p:sp>
        <p:nvSpPr>
          <p:cNvPr id="26" name="标题层"/>
          <p:cNvSpPr txBox="1"/>
          <p:nvPr/>
        </p:nvSpPr>
        <p:spPr bwMode="auto">
          <a:xfrm>
            <a:off x="9843472" y="3950493"/>
            <a:ext cx="875769" cy="451405"/>
          </a:xfrm>
          <a:prstGeom prst="rect">
            <a:avLst/>
          </a:prstGeom>
          <a:noFill/>
          <a:effectLst/>
        </p:spPr>
        <p:txBody>
          <a:bodyPr wrap="square" lIns="121670" tIns="60834" rIns="121670" bIns="60834">
            <a:spAutoFit/>
          </a:bodyPr>
          <a:lstStyle/>
          <a:p>
            <a:pPr algn="ctr" defTabSz="1216660">
              <a:defRPr/>
            </a:pPr>
            <a:r>
              <a:rPr lang="en-US" altLang="zh-CN" sz="21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P08</a:t>
            </a:r>
            <a:endParaRPr lang="zh-CN" altLang="en-US" sz="2100" kern="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7" name="标题层"/>
          <p:cNvSpPr txBox="1"/>
          <p:nvPr/>
        </p:nvSpPr>
        <p:spPr bwMode="auto">
          <a:xfrm>
            <a:off x="3019298" y="4568071"/>
            <a:ext cx="799280" cy="697627"/>
          </a:xfrm>
          <a:prstGeom prst="rect">
            <a:avLst/>
          </a:prstGeom>
          <a:noFill/>
          <a:effectLst/>
        </p:spPr>
        <p:txBody>
          <a:bodyPr wrap="square" lIns="121670" tIns="60834" rIns="121670" bIns="60834">
            <a:spAutoFit/>
          </a:bodyPr>
          <a:lstStyle/>
          <a:p>
            <a:pPr algn="ctr" defTabSz="1216660">
              <a:defRPr/>
            </a:pPr>
            <a:r>
              <a:rPr lang="en-US" altLang="zh-CN" sz="3700" kern="0" dirty="0">
                <a:solidFill>
                  <a:srgbClr val="2F5B50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04</a:t>
            </a:r>
            <a:endParaRPr lang="zh-CN" altLang="en-US" sz="3700" kern="0" dirty="0">
              <a:solidFill>
                <a:srgbClr val="2F5B50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3898385" y="4676246"/>
            <a:ext cx="0" cy="556457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9" name="标题层"/>
          <p:cNvSpPr txBox="1"/>
          <p:nvPr/>
        </p:nvSpPr>
        <p:spPr bwMode="auto">
          <a:xfrm>
            <a:off x="4083792" y="4606320"/>
            <a:ext cx="3360252" cy="584769"/>
          </a:xfrm>
          <a:prstGeom prst="rect">
            <a:avLst/>
          </a:prstGeom>
          <a:noFill/>
          <a:effectLst/>
        </p:spPr>
        <p:txBody>
          <a:bodyPr wrap="square" lIns="121670" tIns="60834" rIns="121670" bIns="60834">
            <a:spAutoFit/>
          </a:bodyPr>
          <a:lstStyle/>
          <a:p>
            <a:pPr defTabSz="1216660">
              <a:defRPr/>
            </a:pPr>
            <a:r>
              <a:rPr lang="zh-CN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系统功能简介</a:t>
            </a:r>
            <a:endParaRPr lang="zh-CN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6483927" y="4942937"/>
            <a:ext cx="3271127" cy="0"/>
          </a:xfrm>
          <a:prstGeom prst="line">
            <a:avLst/>
          </a:prstGeom>
          <a:noFill/>
          <a:ln w="9525" cap="flat" cmpd="sng" algn="ctr">
            <a:solidFill>
              <a:srgbClr val="175682"/>
            </a:solidFill>
            <a:prstDash val="dash"/>
            <a:tailEnd type="oval"/>
          </a:ln>
          <a:effectLst/>
        </p:spPr>
      </p:cxnSp>
      <p:sp>
        <p:nvSpPr>
          <p:cNvPr id="31" name="标题层"/>
          <p:cNvSpPr txBox="1"/>
          <p:nvPr/>
        </p:nvSpPr>
        <p:spPr bwMode="auto">
          <a:xfrm>
            <a:off x="9843471" y="4682237"/>
            <a:ext cx="875769" cy="451405"/>
          </a:xfrm>
          <a:prstGeom prst="rect">
            <a:avLst/>
          </a:prstGeom>
          <a:noFill/>
          <a:effectLst/>
        </p:spPr>
        <p:txBody>
          <a:bodyPr wrap="square" lIns="121670" tIns="60834" rIns="121670" bIns="60834">
            <a:spAutoFit/>
          </a:bodyPr>
          <a:lstStyle/>
          <a:p>
            <a:pPr algn="ctr" defTabSz="1216660">
              <a:defRPr/>
            </a:pPr>
            <a:r>
              <a:rPr lang="en-US" altLang="zh-CN" sz="21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P11</a:t>
            </a:r>
            <a:endParaRPr lang="zh-CN" altLang="en-US" sz="2100" kern="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75894" y="226237"/>
            <a:ext cx="79280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655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个人记账本（微信小</a:t>
            </a:r>
            <a:r>
              <a:rPr lang="zh-CN" altLang="en-US" sz="320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程序）的设计与实现</a:t>
            </a:r>
            <a:endParaRPr lang="zh-CN" altLang="en-US" sz="3200" dirty="0">
              <a:solidFill>
                <a:srgbClr val="0C27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3903642" y="5385103"/>
            <a:ext cx="0" cy="556457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6" name="标题层"/>
          <p:cNvSpPr txBox="1"/>
          <p:nvPr/>
        </p:nvSpPr>
        <p:spPr bwMode="auto">
          <a:xfrm>
            <a:off x="4111928" y="5274934"/>
            <a:ext cx="3360252" cy="584769"/>
          </a:xfrm>
          <a:prstGeom prst="rect">
            <a:avLst/>
          </a:prstGeom>
          <a:noFill/>
          <a:effectLst/>
        </p:spPr>
        <p:txBody>
          <a:bodyPr wrap="square" lIns="121670" tIns="60834" rIns="121670" bIns="60834">
            <a:spAutoFit/>
          </a:bodyPr>
          <a:lstStyle/>
          <a:p>
            <a:pPr defTabSz="1216660">
              <a:defRPr/>
            </a:pPr>
            <a:r>
              <a:rPr lang="zh-CN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数据库设计</a:t>
            </a:r>
            <a:endParaRPr lang="zh-CN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6179127" y="5567317"/>
            <a:ext cx="3664344" cy="1"/>
          </a:xfrm>
          <a:prstGeom prst="line">
            <a:avLst/>
          </a:prstGeom>
          <a:noFill/>
          <a:ln w="9525" cap="flat" cmpd="sng" algn="ctr">
            <a:solidFill>
              <a:srgbClr val="175682"/>
            </a:solidFill>
            <a:prstDash val="dash"/>
            <a:tailEnd type="oval"/>
          </a:ln>
          <a:effectLst/>
        </p:spPr>
      </p:cxnSp>
      <p:sp>
        <p:nvSpPr>
          <p:cNvPr id="38" name="标题层"/>
          <p:cNvSpPr txBox="1"/>
          <p:nvPr/>
        </p:nvSpPr>
        <p:spPr bwMode="auto">
          <a:xfrm>
            <a:off x="9995871" y="5341615"/>
            <a:ext cx="875769" cy="451405"/>
          </a:xfrm>
          <a:prstGeom prst="rect">
            <a:avLst/>
          </a:prstGeom>
          <a:noFill/>
          <a:effectLst/>
        </p:spPr>
        <p:txBody>
          <a:bodyPr wrap="square" lIns="121670" tIns="60834" rIns="121670" bIns="60834">
            <a:spAutoFit/>
          </a:bodyPr>
          <a:lstStyle/>
          <a:p>
            <a:pPr algn="ctr" defTabSz="1216660">
              <a:defRPr/>
            </a:pPr>
            <a:r>
              <a:rPr lang="en-US" altLang="zh-CN" sz="21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P18</a:t>
            </a:r>
            <a:endParaRPr lang="zh-CN" altLang="en-US" sz="2100" kern="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9" name="标题层"/>
          <p:cNvSpPr txBox="1"/>
          <p:nvPr/>
        </p:nvSpPr>
        <p:spPr bwMode="auto">
          <a:xfrm>
            <a:off x="3028088" y="5250575"/>
            <a:ext cx="799280" cy="697627"/>
          </a:xfrm>
          <a:prstGeom prst="rect">
            <a:avLst/>
          </a:prstGeom>
          <a:noFill/>
          <a:effectLst/>
        </p:spPr>
        <p:txBody>
          <a:bodyPr wrap="square" lIns="121670" tIns="60834" rIns="121670" bIns="60834">
            <a:spAutoFit/>
          </a:bodyPr>
          <a:lstStyle/>
          <a:p>
            <a:pPr algn="ctr" defTabSz="1216660">
              <a:defRPr/>
            </a:pPr>
            <a:r>
              <a:rPr lang="en-US" altLang="zh-CN" sz="3700" kern="0" dirty="0" smtClean="0">
                <a:solidFill>
                  <a:srgbClr val="2F5B50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05</a:t>
            </a:r>
            <a:endParaRPr lang="zh-CN" altLang="en-US" sz="3700" kern="0" dirty="0">
              <a:solidFill>
                <a:srgbClr val="2F5B50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3903642" y="6097651"/>
            <a:ext cx="0" cy="556457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4" name="标题层"/>
          <p:cNvSpPr txBox="1"/>
          <p:nvPr/>
        </p:nvSpPr>
        <p:spPr bwMode="auto">
          <a:xfrm>
            <a:off x="4111928" y="5987482"/>
            <a:ext cx="3360252" cy="584769"/>
          </a:xfrm>
          <a:prstGeom prst="rect">
            <a:avLst/>
          </a:prstGeom>
          <a:noFill/>
          <a:effectLst/>
        </p:spPr>
        <p:txBody>
          <a:bodyPr wrap="square" lIns="121670" tIns="60834" rIns="121670" bIns="60834">
            <a:spAutoFit/>
          </a:bodyPr>
          <a:lstStyle/>
          <a:p>
            <a:pPr defTabSz="1216660">
              <a:defRPr/>
            </a:pPr>
            <a:r>
              <a:rPr lang="zh-CN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项目应用成果展望</a:t>
            </a:r>
            <a:endParaRPr lang="zh-CN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7333673" y="6279865"/>
            <a:ext cx="2509798" cy="1"/>
          </a:xfrm>
          <a:prstGeom prst="line">
            <a:avLst/>
          </a:prstGeom>
          <a:noFill/>
          <a:ln w="9525" cap="flat" cmpd="sng" algn="ctr">
            <a:solidFill>
              <a:srgbClr val="175682"/>
            </a:solidFill>
            <a:prstDash val="dash"/>
            <a:tailEnd type="oval"/>
          </a:ln>
          <a:effectLst/>
        </p:spPr>
      </p:cxnSp>
      <p:sp>
        <p:nvSpPr>
          <p:cNvPr id="41" name="标题层"/>
          <p:cNvSpPr txBox="1"/>
          <p:nvPr/>
        </p:nvSpPr>
        <p:spPr bwMode="auto">
          <a:xfrm>
            <a:off x="9995871" y="6054163"/>
            <a:ext cx="875769" cy="451405"/>
          </a:xfrm>
          <a:prstGeom prst="rect">
            <a:avLst/>
          </a:prstGeom>
          <a:noFill/>
          <a:effectLst/>
        </p:spPr>
        <p:txBody>
          <a:bodyPr wrap="square" lIns="121670" tIns="60834" rIns="121670" bIns="60834">
            <a:spAutoFit/>
          </a:bodyPr>
          <a:lstStyle/>
          <a:p>
            <a:pPr algn="ctr" defTabSz="1216660">
              <a:defRPr/>
            </a:pPr>
            <a:r>
              <a:rPr lang="en-US" altLang="zh-CN" sz="21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P23</a:t>
            </a:r>
            <a:endParaRPr lang="zh-CN" altLang="en-US" sz="2100" kern="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2" name="标题层"/>
          <p:cNvSpPr txBox="1"/>
          <p:nvPr/>
        </p:nvSpPr>
        <p:spPr bwMode="auto">
          <a:xfrm>
            <a:off x="3028088" y="5963123"/>
            <a:ext cx="799280" cy="697627"/>
          </a:xfrm>
          <a:prstGeom prst="rect">
            <a:avLst/>
          </a:prstGeom>
          <a:noFill/>
          <a:effectLst/>
        </p:spPr>
        <p:txBody>
          <a:bodyPr wrap="square" lIns="121670" tIns="60834" rIns="121670" bIns="60834">
            <a:spAutoFit/>
          </a:bodyPr>
          <a:lstStyle/>
          <a:p>
            <a:pPr algn="ctr" defTabSz="1216660">
              <a:defRPr/>
            </a:pPr>
            <a:r>
              <a:rPr lang="en-US" altLang="zh-CN" sz="3700" kern="0" dirty="0" smtClean="0">
                <a:solidFill>
                  <a:srgbClr val="2F5B50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06</a:t>
            </a:r>
            <a:endParaRPr lang="zh-CN" altLang="en-US" sz="3700" kern="0" dirty="0">
              <a:solidFill>
                <a:srgbClr val="2F5B50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4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6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4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500"/>
                            </p:stCondLst>
                            <p:childTnLst>
                              <p:par>
                                <p:cTn id="7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6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500"/>
                            </p:stCondLst>
                            <p:childTnLst>
                              <p:par>
                                <p:cTn id="82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4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8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000"/>
                            </p:stCondLst>
                            <p:childTnLst>
                              <p:par>
                                <p:cTn id="10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6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6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4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2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4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1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500"/>
                            </p:stCondLst>
                            <p:childTnLst>
                              <p:par>
                                <p:cTn id="143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4000"/>
                            </p:stCondLst>
                            <p:childTnLst>
                              <p:par>
                                <p:cTn id="14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6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5000"/>
                            </p:stCondLst>
                            <p:childTnLst>
                              <p:par>
                                <p:cTn id="1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5500"/>
                            </p:stCondLst>
                            <p:childTnLst>
                              <p:par>
                                <p:cTn id="16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4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5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6000"/>
                            </p:stCondLst>
                            <p:childTnLst>
                              <p:par>
                                <p:cTn id="167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/>
      <p:bldP spid="12" grpId="0"/>
      <p:bldP spid="14" grpId="0"/>
      <p:bldP spid="16" grpId="0"/>
      <p:bldP spid="17" grpId="0"/>
      <p:bldP spid="19" grpId="0"/>
      <p:bldP spid="21" grpId="0"/>
      <p:bldP spid="22" grpId="0"/>
      <p:bldP spid="24" grpId="0"/>
      <p:bldP spid="26" grpId="0"/>
      <p:bldP spid="27" grpId="0"/>
      <p:bldP spid="29" grpId="0"/>
      <p:bldP spid="31" grpId="0"/>
      <p:bldP spid="36" grpId="0"/>
      <p:bldP spid="38" grpId="0"/>
      <p:bldP spid="39" grpId="0"/>
      <p:bldP spid="34" grpId="0"/>
      <p:bldP spid="41" grpId="0"/>
      <p:bldP spid="4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book pro\Desktop\图片\32.png32"/>
          <p:cNvPicPr>
            <a:picLocks noChangeAspect="1"/>
          </p:cNvPicPr>
          <p:nvPr/>
        </p:nvPicPr>
        <p:blipFill>
          <a:blip r:embed="rId1"/>
          <a:srcRect t="9822" b="9994"/>
          <a:stretch>
            <a:fillRect/>
          </a:stretch>
        </p:blipFill>
        <p:spPr>
          <a:xfrm>
            <a:off x="1600216" y="1479176"/>
            <a:ext cx="4234275" cy="3395493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2744899" y="2266590"/>
            <a:ext cx="1898829" cy="189882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09" tIns="45606" rIns="91209" bIns="45606" rtlCol="0" anchor="ctr"/>
          <a:lstStyle/>
          <a:p>
            <a:pPr algn="ctr" defTabSz="911860"/>
            <a:endParaRPr lang="zh-CN" altLang="en-US" sz="4800" dirty="0">
              <a:solidFill>
                <a:srgbClr val="1C83AA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721347" y="2423172"/>
            <a:ext cx="1922367" cy="1600369"/>
          </a:xfrm>
          <a:prstGeom prst="rect">
            <a:avLst/>
          </a:prstGeom>
        </p:spPr>
        <p:txBody>
          <a:bodyPr vert="horz" wrap="square" lIns="121610" tIns="60805" rIns="121610" bIns="60805">
            <a:spAutoFit/>
          </a:bodyPr>
          <a:lstStyle/>
          <a:p>
            <a:pPr algn="ctr" defTabSz="1215390"/>
            <a:r>
              <a:rPr lang="en-US" altLang="zh-CN" sz="9600" b="1" dirty="0" smtClean="0">
                <a:solidFill>
                  <a:srgbClr val="2F5B50"/>
                </a:solidFill>
                <a:latin typeface="Agency FB" panose="020B0503020202020204" pitchFamily="34" charset="0"/>
                <a:cs typeface="+mn-ea"/>
                <a:sym typeface="+mn-lt"/>
              </a:rPr>
              <a:t>05</a:t>
            </a:r>
            <a:endParaRPr lang="en-US" altLang="zh-CN" sz="9600" b="1" dirty="0">
              <a:solidFill>
                <a:srgbClr val="2F5B50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32" name="原创设计师QQ598969553          _4"/>
          <p:cNvSpPr txBox="1">
            <a:spLocks noChangeArrowheads="1"/>
          </p:cNvSpPr>
          <p:nvPr/>
        </p:nvSpPr>
        <p:spPr bwMode="auto">
          <a:xfrm>
            <a:off x="5653906" y="2708372"/>
            <a:ext cx="5629652" cy="1061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117" tIns="45561" rIns="91117" bIns="45561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059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6300" dirty="0" smtClean="0">
                <a:solidFill>
                  <a:srgbClr val="2F5B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数据库设计</a:t>
            </a:r>
            <a:endParaRPr lang="zh-CN" altLang="en-US" sz="6300" dirty="0">
              <a:solidFill>
                <a:srgbClr val="2F5B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原创设计师QQ598969553          _5"/>
          <p:cNvSpPr>
            <a:spLocks noChangeArrowheads="1"/>
          </p:cNvSpPr>
          <p:nvPr/>
        </p:nvSpPr>
        <p:spPr bwMode="auto">
          <a:xfrm>
            <a:off x="5703243" y="2192297"/>
            <a:ext cx="4367285" cy="412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117" tIns="45561" rIns="91117" bIns="45561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059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700" dirty="0">
                <a:solidFill>
                  <a:srgbClr val="0034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OUR </a:t>
            </a:r>
            <a:r>
              <a:rPr lang="en-US" altLang="zh-CN" sz="1700" dirty="0" smtClean="0">
                <a:solidFill>
                  <a:srgbClr val="0034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endParaRPr lang="en-US" altLang="zh-CN" sz="1700" dirty="0">
              <a:solidFill>
                <a:srgbClr val="0034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直接连接符 11"/>
          <p:cNvSpPr>
            <a:spLocks noChangeShapeType="1"/>
          </p:cNvSpPr>
          <p:nvPr/>
        </p:nvSpPr>
        <p:spPr bwMode="auto">
          <a:xfrm>
            <a:off x="5790455" y="2624026"/>
            <a:ext cx="3168160" cy="1588"/>
          </a:xfrm>
          <a:prstGeom prst="line">
            <a:avLst/>
          </a:prstGeom>
          <a:noFill/>
          <a:ln w="6350" cap="flat" cmpd="sng">
            <a:solidFill>
              <a:srgbClr val="2F5B50"/>
            </a:solidFill>
            <a:prstDash val="dash"/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6479" tIns="43238" rIns="86479" bIns="43238"/>
          <a:lstStyle/>
          <a:p>
            <a:pPr defTabSz="864235" fontAlgn="base">
              <a:spcBef>
                <a:spcPct val="0"/>
              </a:spcBef>
              <a:spcAft>
                <a:spcPct val="0"/>
              </a:spcAft>
            </a:pPr>
            <a:endParaRPr lang="zh-CN" altLang="en-US" sz="1900">
              <a:solidFill>
                <a:srgbClr val="003466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32" grpId="0"/>
      <p:bldP spid="33" grpId="0"/>
      <p:bldP spid="3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1330377" y="930022"/>
            <a:ext cx="5203552" cy="446242"/>
          </a:xfrm>
          <a:prstGeom prst="rect">
            <a:avLst/>
          </a:prstGeom>
        </p:spPr>
        <p:txBody>
          <a:bodyPr wrap="square" lIns="121887" tIns="60943" rIns="121887" bIns="60943">
            <a:spAutoFit/>
          </a:bodyPr>
          <a:lstStyle/>
          <a:p>
            <a:r>
              <a:rPr lang="zh-CN" altLang="en-US" sz="2100" dirty="0" smtClean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100" dirty="0" smtClean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100" dirty="0" smtClean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数据库结构如下图所示：</a:t>
            </a:r>
            <a:endParaRPr lang="zh-CN" altLang="en-US" sz="2100" dirty="0">
              <a:solidFill>
                <a:srgbClr val="242424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4146654" y="8510119"/>
            <a:ext cx="938684" cy="400091"/>
          </a:xfrm>
          <a:prstGeom prst="rect">
            <a:avLst/>
          </a:prstGeom>
          <a:noFill/>
        </p:spPr>
        <p:txBody>
          <a:bodyPr wrap="none" lIns="121887" tIns="60943" rIns="121887" bIns="60943" rtlCol="0">
            <a:spAutoFit/>
          </a:bodyPr>
          <a:lstStyle/>
          <a:p>
            <a:pPr defTabSz="1218565"/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延时符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431661" y="70004"/>
            <a:ext cx="8892752" cy="640141"/>
          </a:xfrm>
          <a:prstGeom prst="rect">
            <a:avLst/>
          </a:prstGeom>
        </p:spPr>
        <p:txBody>
          <a:bodyPr wrap="none" lIns="121887" tIns="60943" rIns="121887" bIns="60943" anchor="ctr">
            <a:spAutoFit/>
          </a:bodyPr>
          <a:lstStyle/>
          <a:p>
            <a:pPr defTabSz="1217295">
              <a:lnSpc>
                <a:spcPct val="120000"/>
              </a:lnSpc>
            </a:pPr>
            <a:r>
              <a:rPr lang="zh-CN" altLang="en-US" sz="28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个人记账本（微信小程序）的</a:t>
            </a:r>
            <a:r>
              <a:rPr lang="zh-CN" altLang="en-US" sz="2800" dirty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设计与</a:t>
            </a:r>
            <a:r>
              <a:rPr lang="zh-CN" altLang="en-US" sz="28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en-US" altLang="zh-CN" sz="28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数据库设计</a:t>
            </a:r>
            <a:endParaRPr lang="zh-CN" altLang="en-US" sz="28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43" name="Picture 3" descr="C:\Users\Administrator\Desktop\截图\数据库结构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882" y="1891413"/>
            <a:ext cx="8998103" cy="412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661538" y="1357791"/>
            <a:ext cx="3023770" cy="769407"/>
          </a:xfrm>
          <a:prstGeom prst="rect">
            <a:avLst/>
          </a:prstGeom>
        </p:spPr>
        <p:txBody>
          <a:bodyPr wrap="square" lIns="121887" tIns="60943" rIns="121887" bIns="60943">
            <a:spAutoFit/>
          </a:bodyPr>
          <a:lstStyle/>
          <a:p>
            <a:r>
              <a:rPr lang="zh-CN" altLang="en-US" sz="2100" dirty="0" smtClean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100" dirty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100" dirty="0" smtClean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100" dirty="0" smtClean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收入类型以及支出类型如下图所示：</a:t>
            </a:r>
            <a:endParaRPr lang="zh-CN" altLang="en-US" sz="2100" dirty="0">
              <a:solidFill>
                <a:srgbClr val="242424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4146654" y="8510119"/>
            <a:ext cx="938684" cy="400091"/>
          </a:xfrm>
          <a:prstGeom prst="rect">
            <a:avLst/>
          </a:prstGeom>
          <a:noFill/>
        </p:spPr>
        <p:txBody>
          <a:bodyPr wrap="none" lIns="121887" tIns="60943" rIns="121887" bIns="60943" rtlCol="0">
            <a:spAutoFit/>
          </a:bodyPr>
          <a:lstStyle/>
          <a:p>
            <a:pPr defTabSz="1218565"/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延时符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431661" y="70004"/>
            <a:ext cx="8892752" cy="640141"/>
          </a:xfrm>
          <a:prstGeom prst="rect">
            <a:avLst/>
          </a:prstGeom>
        </p:spPr>
        <p:txBody>
          <a:bodyPr wrap="none" lIns="121887" tIns="60943" rIns="121887" bIns="60943" anchor="ctr">
            <a:spAutoFit/>
          </a:bodyPr>
          <a:lstStyle/>
          <a:p>
            <a:pPr defTabSz="1217295">
              <a:lnSpc>
                <a:spcPct val="120000"/>
              </a:lnSpc>
            </a:pPr>
            <a:r>
              <a:rPr lang="zh-CN" altLang="en-US" sz="28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个人记账本（微信小程序）的</a:t>
            </a:r>
            <a:r>
              <a:rPr lang="zh-CN" altLang="en-US" sz="2800" dirty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设计与</a:t>
            </a:r>
            <a:r>
              <a:rPr lang="zh-CN" altLang="en-US" sz="28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en-US" altLang="zh-CN" sz="28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数据库设计</a:t>
            </a:r>
            <a:endParaRPr lang="zh-CN" altLang="en-US" sz="28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266" name="Picture 2" descr="C:\Users\Administrator\Desktop\截图\支出和收入类别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105" y="1052969"/>
            <a:ext cx="7781977" cy="528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1511283" y="930067"/>
            <a:ext cx="8473226" cy="443230"/>
          </a:xfrm>
          <a:prstGeom prst="rect">
            <a:avLst/>
          </a:prstGeom>
        </p:spPr>
        <p:txBody>
          <a:bodyPr wrap="square" lIns="121887" tIns="60943" rIns="121887" bIns="60943">
            <a:spAutoFit/>
          </a:bodyPr>
          <a:lstStyle/>
          <a:p>
            <a:r>
              <a:rPr lang="zh-CN" altLang="en-US" sz="2100" dirty="0" smtClean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100" dirty="0" smtClean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100" dirty="0" smtClean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微信用户已经记账成功的记录显示在记录表中，记录表如下图所示：</a:t>
            </a:r>
            <a:endParaRPr lang="zh-CN" altLang="en-US" sz="2100" dirty="0">
              <a:solidFill>
                <a:srgbClr val="242424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4146654" y="8510119"/>
            <a:ext cx="938684" cy="400091"/>
          </a:xfrm>
          <a:prstGeom prst="rect">
            <a:avLst/>
          </a:prstGeom>
          <a:noFill/>
        </p:spPr>
        <p:txBody>
          <a:bodyPr wrap="none" lIns="121887" tIns="60943" rIns="121887" bIns="60943" rtlCol="0">
            <a:spAutoFit/>
          </a:bodyPr>
          <a:lstStyle/>
          <a:p>
            <a:pPr defTabSz="1218565"/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延时符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431661" y="70004"/>
            <a:ext cx="8892752" cy="640141"/>
          </a:xfrm>
          <a:prstGeom prst="rect">
            <a:avLst/>
          </a:prstGeom>
        </p:spPr>
        <p:txBody>
          <a:bodyPr wrap="none" lIns="121887" tIns="60943" rIns="121887" bIns="60943" anchor="ctr">
            <a:spAutoFit/>
          </a:bodyPr>
          <a:lstStyle/>
          <a:p>
            <a:pPr defTabSz="1217295">
              <a:lnSpc>
                <a:spcPct val="120000"/>
              </a:lnSpc>
            </a:pPr>
            <a:r>
              <a:rPr lang="zh-CN" altLang="en-US" sz="28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个人记账本（微信小程序）的</a:t>
            </a:r>
            <a:r>
              <a:rPr lang="zh-CN" altLang="en-US" sz="2800" dirty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设计与</a:t>
            </a:r>
            <a:r>
              <a:rPr lang="zh-CN" altLang="en-US" sz="28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en-US" altLang="zh-CN" sz="28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数据库设计</a:t>
            </a:r>
            <a:endParaRPr lang="zh-CN" altLang="en-US" sz="28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[{P3O[6%D4QT3(Z}`(]95L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7835" y="1568450"/>
            <a:ext cx="8514715" cy="4578350"/>
          </a:xfrm>
          <a:prstGeom prst="rect">
            <a:avLst/>
          </a:prstGeom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1511283" y="930067"/>
            <a:ext cx="8473226" cy="446242"/>
          </a:xfrm>
          <a:prstGeom prst="rect">
            <a:avLst/>
          </a:prstGeom>
        </p:spPr>
        <p:txBody>
          <a:bodyPr wrap="square" lIns="121887" tIns="60943" rIns="121887" bIns="60943">
            <a:spAutoFit/>
          </a:bodyPr>
          <a:lstStyle/>
          <a:p>
            <a:r>
              <a:rPr lang="zh-CN" altLang="en-US" sz="2100" dirty="0" smtClean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100" dirty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2100" dirty="0" smtClean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100" dirty="0" smtClean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小程序使用的是微信的用户账户，用户表如下图所示：</a:t>
            </a:r>
            <a:endParaRPr lang="zh-CN" altLang="en-US" sz="2100" dirty="0">
              <a:solidFill>
                <a:srgbClr val="242424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4146654" y="8510119"/>
            <a:ext cx="938684" cy="400091"/>
          </a:xfrm>
          <a:prstGeom prst="rect">
            <a:avLst/>
          </a:prstGeom>
          <a:noFill/>
        </p:spPr>
        <p:txBody>
          <a:bodyPr wrap="none" lIns="121887" tIns="60943" rIns="121887" bIns="60943" rtlCol="0">
            <a:spAutoFit/>
          </a:bodyPr>
          <a:lstStyle/>
          <a:p>
            <a:pPr defTabSz="1218565"/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延时符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431661" y="70004"/>
            <a:ext cx="8892752" cy="640141"/>
          </a:xfrm>
          <a:prstGeom prst="rect">
            <a:avLst/>
          </a:prstGeom>
        </p:spPr>
        <p:txBody>
          <a:bodyPr wrap="none" lIns="121887" tIns="60943" rIns="121887" bIns="60943" anchor="ctr">
            <a:spAutoFit/>
          </a:bodyPr>
          <a:lstStyle/>
          <a:p>
            <a:pPr defTabSz="1217295">
              <a:lnSpc>
                <a:spcPct val="120000"/>
              </a:lnSpc>
            </a:pPr>
            <a:r>
              <a:rPr lang="zh-CN" altLang="en-US" sz="28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个人记账本（微信小程序）的</a:t>
            </a:r>
            <a:r>
              <a:rPr lang="zh-CN" altLang="en-US" sz="2800" dirty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设计与</a:t>
            </a:r>
            <a:r>
              <a:rPr lang="zh-CN" altLang="en-US" sz="28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en-US" altLang="zh-CN" sz="28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数据库设计</a:t>
            </a:r>
            <a:endParaRPr lang="zh-CN" altLang="en-US" sz="28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290" name="Picture 2" descr="C:\Users\Administrator\Desktop\截图\用户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43" y="1468584"/>
            <a:ext cx="9681793" cy="498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book pro\Desktop\图片\32.png32"/>
          <p:cNvPicPr>
            <a:picLocks noChangeAspect="1"/>
          </p:cNvPicPr>
          <p:nvPr/>
        </p:nvPicPr>
        <p:blipFill>
          <a:blip r:embed="rId1"/>
          <a:srcRect t="9822" b="9994"/>
          <a:stretch>
            <a:fillRect/>
          </a:stretch>
        </p:blipFill>
        <p:spPr>
          <a:xfrm>
            <a:off x="1286192" y="1479176"/>
            <a:ext cx="4234275" cy="3395493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2449347" y="2266590"/>
            <a:ext cx="1898829" cy="189882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09" tIns="45606" rIns="91209" bIns="45606" rtlCol="0" anchor="ctr"/>
          <a:lstStyle/>
          <a:p>
            <a:pPr algn="ctr" defTabSz="911860"/>
            <a:endParaRPr lang="zh-CN" altLang="en-US" sz="4800" dirty="0">
              <a:solidFill>
                <a:srgbClr val="1C83AA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462739" y="2423172"/>
            <a:ext cx="1922367" cy="1600369"/>
          </a:xfrm>
          <a:prstGeom prst="rect">
            <a:avLst/>
          </a:prstGeom>
        </p:spPr>
        <p:txBody>
          <a:bodyPr vert="horz" wrap="square" lIns="121610" tIns="60805" rIns="121610" bIns="60805">
            <a:spAutoFit/>
          </a:bodyPr>
          <a:lstStyle/>
          <a:p>
            <a:pPr algn="ctr" defTabSz="1215390"/>
            <a:r>
              <a:rPr lang="en-US" altLang="zh-CN" sz="9600" b="1" dirty="0" smtClean="0">
                <a:solidFill>
                  <a:srgbClr val="2F5B50"/>
                </a:solidFill>
                <a:latin typeface="Agency FB" panose="020B0503020202020204" pitchFamily="34" charset="0"/>
                <a:cs typeface="+mn-ea"/>
                <a:sym typeface="+mn-lt"/>
              </a:rPr>
              <a:t>06</a:t>
            </a:r>
            <a:endParaRPr lang="en-US" altLang="zh-CN" sz="9600" b="1" dirty="0">
              <a:solidFill>
                <a:srgbClr val="2F5B50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32" name="原创设计师QQ598969553          _4"/>
          <p:cNvSpPr txBox="1">
            <a:spLocks noChangeArrowheads="1"/>
          </p:cNvSpPr>
          <p:nvPr/>
        </p:nvSpPr>
        <p:spPr bwMode="auto">
          <a:xfrm>
            <a:off x="5061527" y="2708372"/>
            <a:ext cx="6779491" cy="1061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117" tIns="45561" rIns="91117" bIns="45561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059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6300" dirty="0" smtClean="0">
                <a:solidFill>
                  <a:srgbClr val="2F5B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项目应用成果展望</a:t>
            </a:r>
            <a:endParaRPr lang="zh-CN" altLang="en-US" sz="6300" dirty="0">
              <a:solidFill>
                <a:srgbClr val="2F5B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原创设计师QQ598969553          _5"/>
          <p:cNvSpPr>
            <a:spLocks noChangeArrowheads="1"/>
          </p:cNvSpPr>
          <p:nvPr/>
        </p:nvSpPr>
        <p:spPr bwMode="auto">
          <a:xfrm>
            <a:off x="5213735" y="2192297"/>
            <a:ext cx="4367285" cy="412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117" tIns="45561" rIns="91117" bIns="45561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059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700" dirty="0">
                <a:solidFill>
                  <a:srgbClr val="0034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OUR </a:t>
            </a:r>
            <a:r>
              <a:rPr lang="en-US" altLang="zh-CN" sz="1700" dirty="0" smtClean="0">
                <a:solidFill>
                  <a:srgbClr val="0034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endParaRPr lang="en-US" altLang="zh-CN" sz="1700" dirty="0">
              <a:solidFill>
                <a:srgbClr val="0034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直接连接符 11"/>
          <p:cNvSpPr>
            <a:spLocks noChangeShapeType="1"/>
          </p:cNvSpPr>
          <p:nvPr/>
        </p:nvSpPr>
        <p:spPr bwMode="auto">
          <a:xfrm>
            <a:off x="5236295" y="2624026"/>
            <a:ext cx="3168160" cy="1588"/>
          </a:xfrm>
          <a:prstGeom prst="line">
            <a:avLst/>
          </a:prstGeom>
          <a:noFill/>
          <a:ln w="6350" cap="flat" cmpd="sng">
            <a:solidFill>
              <a:srgbClr val="2F5B50"/>
            </a:solidFill>
            <a:prstDash val="dash"/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6479" tIns="43238" rIns="86479" bIns="43238"/>
          <a:lstStyle/>
          <a:p>
            <a:pPr defTabSz="864235" fontAlgn="base">
              <a:spcBef>
                <a:spcPct val="0"/>
              </a:spcBef>
              <a:spcAft>
                <a:spcPct val="0"/>
              </a:spcAft>
            </a:pPr>
            <a:endParaRPr lang="zh-CN" altLang="en-US" sz="1900">
              <a:solidFill>
                <a:srgbClr val="003466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32" grpId="0"/>
      <p:bldP spid="33" grpId="0"/>
      <p:bldP spid="3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1077175" y="1348532"/>
            <a:ext cx="10090358" cy="938684"/>
          </a:xfrm>
          <a:prstGeom prst="rect">
            <a:avLst/>
          </a:prstGeom>
        </p:spPr>
        <p:txBody>
          <a:bodyPr wrap="square" lIns="121887" tIns="60943" rIns="121887" bIns="60943">
            <a:spAutoFit/>
          </a:bodyPr>
          <a:lstStyle/>
          <a:p>
            <a:pPr algn="ctr"/>
            <a:r>
              <a:rPr lang="zh-CN" altLang="en-US" sz="3200" dirty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项目应用成果</a:t>
            </a:r>
            <a:r>
              <a:rPr lang="zh-CN" altLang="en-US" sz="32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展望</a:t>
            </a:r>
            <a:r>
              <a:rPr lang="zh-CN" altLang="en-US" sz="2100" dirty="0" smtClean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endParaRPr lang="en-US" altLang="zh-CN" sz="2100" dirty="0" smtClean="0">
              <a:solidFill>
                <a:srgbClr val="242424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100" dirty="0" smtClean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100" dirty="0" smtClean="0">
              <a:solidFill>
                <a:srgbClr val="242424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4146654" y="8510119"/>
            <a:ext cx="938684" cy="400091"/>
          </a:xfrm>
          <a:prstGeom prst="rect">
            <a:avLst/>
          </a:prstGeom>
          <a:noFill/>
        </p:spPr>
        <p:txBody>
          <a:bodyPr wrap="none" lIns="121887" tIns="60943" rIns="121887" bIns="60943" rtlCol="0">
            <a:spAutoFit/>
          </a:bodyPr>
          <a:lstStyle/>
          <a:p>
            <a:pPr defTabSz="1218565"/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延时符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431661" y="70004"/>
            <a:ext cx="10204009" cy="640141"/>
          </a:xfrm>
          <a:prstGeom prst="rect">
            <a:avLst/>
          </a:prstGeom>
        </p:spPr>
        <p:txBody>
          <a:bodyPr wrap="none" lIns="121887" tIns="60943" rIns="121887" bIns="60943" anchor="ctr">
            <a:spAutoFit/>
          </a:bodyPr>
          <a:lstStyle/>
          <a:p>
            <a:pPr defTabSz="1217295">
              <a:lnSpc>
                <a:spcPct val="120000"/>
              </a:lnSpc>
            </a:pPr>
            <a:r>
              <a:rPr lang="zh-CN" altLang="en-US" sz="28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个人记账本（微信小程序）的</a:t>
            </a:r>
            <a:r>
              <a:rPr lang="zh-CN" altLang="en-US" sz="2800" dirty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设计与</a:t>
            </a:r>
            <a:r>
              <a:rPr lang="zh-CN" altLang="en-US" sz="28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en-US" altLang="zh-CN" sz="28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----</a:t>
            </a:r>
            <a:r>
              <a:rPr lang="zh-CN" altLang="en-US" sz="28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项目应用成果展望</a:t>
            </a:r>
            <a:endParaRPr lang="zh-CN" altLang="en-US" sz="28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525" y="2287216"/>
            <a:ext cx="5314950" cy="415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1077175" y="1348532"/>
            <a:ext cx="10090358" cy="4632003"/>
          </a:xfrm>
          <a:prstGeom prst="rect">
            <a:avLst/>
          </a:prstGeom>
        </p:spPr>
        <p:txBody>
          <a:bodyPr wrap="square" lIns="121887" tIns="60943" rIns="121887" bIns="60943">
            <a:spAutoFit/>
          </a:bodyPr>
          <a:lstStyle/>
          <a:p>
            <a:pPr algn="ctr"/>
            <a:r>
              <a:rPr lang="zh-CN" altLang="en-US" sz="3200" dirty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项目应用成果</a:t>
            </a:r>
            <a:r>
              <a:rPr lang="zh-CN" altLang="en-US" sz="32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展望</a:t>
            </a:r>
            <a:r>
              <a:rPr lang="zh-CN" altLang="en-US" sz="2100" dirty="0" smtClean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endParaRPr lang="en-US" altLang="zh-CN" sz="2100" dirty="0" smtClean="0">
              <a:solidFill>
                <a:srgbClr val="242424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100" dirty="0" smtClean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100" dirty="0" smtClean="0">
              <a:solidFill>
                <a:srgbClr val="242424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000" dirty="0" smtClean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如今互联网的高速发展，不仅支付宝，网易，唯品会等大佬陆陆续续的推出了记账类型的应用或者产品，而且一大批垂直记账类创业公司如随手记等也开始涌现，还有一些记账的创业人士，其中包含的公司用户已经过亿。所以说在如今的中国时代记账是一种刚需，而腾讯作为互联网的大佬，一家社交属性的科技公司，当然也少不了记账这一重大需求。</a:t>
            </a:r>
            <a:endParaRPr lang="en-US" altLang="zh-CN" sz="2000" dirty="0" smtClean="0">
              <a:solidFill>
                <a:srgbClr val="242424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虽然现阶段有全资产记账需求的人不多，增长缓慢，但是随着互联网金融相关政策的完善，落实，风险减小，相应公司会加大宣传，互联网投资理财，金融生活将被更多人接受，金融市场化加速，以及根据贝恩公司与招商银行发布的</a:t>
            </a:r>
            <a:r>
              <a:rPr lang="en-US" altLang="zh-CN" sz="2000" dirty="0" smtClean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《2015</a:t>
            </a:r>
            <a:r>
              <a:rPr lang="zh-CN" altLang="en-US" sz="2000" dirty="0" smtClean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中国私人财富报告</a:t>
            </a:r>
            <a:r>
              <a:rPr lang="en-US" altLang="zh-CN" sz="2000" dirty="0" smtClean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000" dirty="0" smtClean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显示国人个人可投资的资产在逐年增长，这些都可以促使这个群体扩大，增速提升。</a:t>
            </a:r>
            <a:endParaRPr lang="en-US" altLang="zh-CN" sz="2000" dirty="0" smtClean="0">
              <a:solidFill>
                <a:srgbClr val="242424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所以</a:t>
            </a:r>
            <a:r>
              <a:rPr lang="zh-CN" altLang="en-US" sz="2000" dirty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对于个人记账微信小程序的开发不仅便捷，而且是只要注册了微信应用程序的用户都可以使用，这样就可以借助微信的平台扩大小程序的使用用户数量。</a:t>
            </a:r>
            <a:endParaRPr lang="en-US" altLang="zh-CN" sz="2000" dirty="0">
              <a:solidFill>
                <a:srgbClr val="242424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 smtClean="0">
              <a:solidFill>
                <a:srgbClr val="242424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4146654" y="8510119"/>
            <a:ext cx="938684" cy="400091"/>
          </a:xfrm>
          <a:prstGeom prst="rect">
            <a:avLst/>
          </a:prstGeom>
          <a:noFill/>
        </p:spPr>
        <p:txBody>
          <a:bodyPr wrap="none" lIns="121887" tIns="60943" rIns="121887" bIns="60943" rtlCol="0">
            <a:spAutoFit/>
          </a:bodyPr>
          <a:lstStyle/>
          <a:p>
            <a:pPr defTabSz="1218565"/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延时符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431661" y="70004"/>
            <a:ext cx="10204009" cy="640141"/>
          </a:xfrm>
          <a:prstGeom prst="rect">
            <a:avLst/>
          </a:prstGeom>
        </p:spPr>
        <p:txBody>
          <a:bodyPr wrap="none" lIns="121887" tIns="60943" rIns="121887" bIns="60943" anchor="ctr">
            <a:spAutoFit/>
          </a:bodyPr>
          <a:lstStyle/>
          <a:p>
            <a:pPr defTabSz="1217295">
              <a:lnSpc>
                <a:spcPct val="120000"/>
              </a:lnSpc>
            </a:pPr>
            <a:r>
              <a:rPr lang="zh-CN" altLang="en-US" sz="28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个人记账本（微信小程序）的</a:t>
            </a:r>
            <a:r>
              <a:rPr lang="zh-CN" altLang="en-US" sz="2800" dirty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设计与</a:t>
            </a:r>
            <a:r>
              <a:rPr lang="zh-CN" altLang="en-US" sz="28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en-US" altLang="zh-CN" sz="28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----</a:t>
            </a:r>
            <a:r>
              <a:rPr lang="zh-CN" altLang="en-US" sz="28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项目应用成果展望</a:t>
            </a:r>
            <a:endParaRPr lang="zh-CN" altLang="en-US" sz="28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book pro\Desktop\图片\32.png32"/>
          <p:cNvPicPr>
            <a:picLocks noChangeAspect="1"/>
          </p:cNvPicPr>
          <p:nvPr/>
        </p:nvPicPr>
        <p:blipFill>
          <a:blip r:embed="rId1"/>
          <a:srcRect t="9822" b="9994"/>
          <a:stretch>
            <a:fillRect/>
          </a:stretch>
        </p:blipFill>
        <p:spPr>
          <a:xfrm>
            <a:off x="1973207" y="-37226"/>
            <a:ext cx="8421370" cy="6753153"/>
          </a:xfrm>
          <a:prstGeom prst="rect">
            <a:avLst/>
          </a:prstGeom>
          <a:noFill/>
        </p:spPr>
      </p:pic>
      <p:sp>
        <p:nvSpPr>
          <p:cNvPr id="6" name="椭圆 5"/>
          <p:cNvSpPr/>
          <p:nvPr/>
        </p:nvSpPr>
        <p:spPr>
          <a:xfrm>
            <a:off x="3987182" y="1412690"/>
            <a:ext cx="4205722" cy="40468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09" tIns="45606" rIns="91209" bIns="45606" rtlCol="0" anchor="ctr"/>
          <a:lstStyle/>
          <a:p>
            <a:pPr algn="ctr" defTabSz="911860"/>
            <a:endParaRPr lang="zh-CN" altLang="en-US" sz="4800" dirty="0">
              <a:solidFill>
                <a:srgbClr val="1C83AA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4197757" y="1596636"/>
            <a:ext cx="3823384" cy="3678924"/>
          </a:xfrm>
          <a:prstGeom prst="ellipse">
            <a:avLst/>
          </a:prstGeom>
          <a:noFill/>
          <a:ln w="28575">
            <a:solidFill>
              <a:srgbClr val="2157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09" tIns="45606" rIns="91209" bIns="45606" rtlCol="0" anchor="ctr"/>
          <a:lstStyle/>
          <a:p>
            <a:pPr algn="ctr" defTabSz="911860"/>
            <a:endParaRPr lang="zh-CN" altLang="en-US" sz="4800" dirty="0">
              <a:solidFill>
                <a:srgbClr val="1C83AA"/>
              </a:solidFill>
            </a:endParaRPr>
          </a:p>
        </p:txBody>
      </p:sp>
      <p:sp>
        <p:nvSpPr>
          <p:cNvPr id="5" name="标题 6"/>
          <p:cNvSpPr>
            <a:spLocks noGrp="1"/>
          </p:cNvSpPr>
          <p:nvPr/>
        </p:nvSpPr>
        <p:spPr>
          <a:xfrm>
            <a:off x="4305187" y="1838681"/>
            <a:ext cx="3451225" cy="1348105"/>
          </a:xfrm>
          <a:prstGeom prst="rect">
            <a:avLst/>
          </a:prstGeom>
        </p:spPr>
        <p:txBody>
          <a:bodyPr vert="horz" lIns="91257" tIns="45630" rIns="91257" bIns="45630" rtlCol="0" anchor="b"/>
          <a:lstStyle/>
          <a:p>
            <a:pPr algn="ctr">
              <a:lnSpc>
                <a:spcPct val="100000"/>
              </a:lnSpc>
            </a:pPr>
            <a:r>
              <a:rPr lang="en-US" altLang="x-none" sz="6600" dirty="0">
                <a:solidFill>
                  <a:srgbClr val="2F5B50"/>
                </a:solidFill>
                <a:latin typeface="Gabriola" panose="04040605051002020D02" pitchFamily="82" charset="0"/>
                <a:ea typeface="Batang" panose="02030600000101010101" charset="-127"/>
                <a:sym typeface="微软雅黑" panose="020B0503020204020204" pitchFamily="34" charset="-122"/>
              </a:rPr>
              <a:t>THANKS</a:t>
            </a:r>
            <a:endParaRPr lang="en-US" altLang="x-none" sz="6600" dirty="0">
              <a:solidFill>
                <a:srgbClr val="2F5B50"/>
              </a:solidFill>
              <a:latin typeface="Gabriola" panose="04040605051002020D02" pitchFamily="82" charset="0"/>
              <a:ea typeface="Batang" panose="02030600000101010101" charset="-127"/>
              <a:sym typeface="微软雅黑" panose="020B0503020204020204" pitchFamily="34" charset="-122"/>
            </a:endParaRPr>
          </a:p>
        </p:txBody>
      </p:sp>
      <p:sp>
        <p:nvSpPr>
          <p:cNvPr id="8" name="标题 6"/>
          <p:cNvSpPr>
            <a:spLocks noGrp="1"/>
          </p:cNvSpPr>
          <p:nvPr/>
        </p:nvSpPr>
        <p:spPr>
          <a:xfrm>
            <a:off x="4130520" y="2788023"/>
            <a:ext cx="3939895" cy="1348105"/>
          </a:xfrm>
          <a:prstGeom prst="rect">
            <a:avLst/>
          </a:prstGeom>
        </p:spPr>
        <p:txBody>
          <a:bodyPr vert="horz" lIns="91257" tIns="45630" rIns="91257" bIns="45630" rtlCol="0" anchor="b"/>
          <a:lstStyle/>
          <a:p>
            <a:pPr algn="ctr">
              <a:lnSpc>
                <a:spcPct val="100000"/>
              </a:lnSpc>
            </a:pPr>
            <a:r>
              <a:rPr lang="zh-CN" altLang="en-US" sz="6600" dirty="0" smtClean="0">
                <a:solidFill>
                  <a:srgbClr val="2F5B50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谢谢</a:t>
            </a:r>
            <a:endParaRPr lang="en-US" altLang="x-none" sz="6600" dirty="0">
              <a:solidFill>
                <a:srgbClr val="2F5B50"/>
              </a:solidFill>
              <a:latin typeface="幼圆" panose="02010509060101010101" pitchFamily="49" charset="-122"/>
              <a:ea typeface="幼圆" panose="02010509060101010101" pitchFamily="49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5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book pro\Desktop\图片\32.png32"/>
          <p:cNvPicPr>
            <a:picLocks noChangeAspect="1"/>
          </p:cNvPicPr>
          <p:nvPr/>
        </p:nvPicPr>
        <p:blipFill>
          <a:blip r:embed="rId1"/>
          <a:srcRect t="9822" b="9994"/>
          <a:stretch>
            <a:fillRect/>
          </a:stretch>
        </p:blipFill>
        <p:spPr>
          <a:xfrm>
            <a:off x="1600216" y="1479176"/>
            <a:ext cx="4234275" cy="3395493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2744899" y="2266590"/>
            <a:ext cx="1898829" cy="189882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09" tIns="45606" rIns="91209" bIns="45606" rtlCol="0" anchor="ctr"/>
          <a:lstStyle/>
          <a:p>
            <a:pPr algn="ctr" defTabSz="911860"/>
            <a:endParaRPr lang="zh-CN" altLang="en-US" sz="4800" dirty="0">
              <a:solidFill>
                <a:srgbClr val="1C83AA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721347" y="2423172"/>
            <a:ext cx="1922367" cy="1600369"/>
          </a:xfrm>
          <a:prstGeom prst="rect">
            <a:avLst/>
          </a:prstGeom>
        </p:spPr>
        <p:txBody>
          <a:bodyPr vert="horz" wrap="square" lIns="121610" tIns="60805" rIns="121610" bIns="60805">
            <a:spAutoFit/>
          </a:bodyPr>
          <a:lstStyle/>
          <a:p>
            <a:pPr algn="ctr" defTabSz="1215390"/>
            <a:r>
              <a:rPr lang="en-US" altLang="zh-CN" sz="9600" b="1" dirty="0">
                <a:solidFill>
                  <a:srgbClr val="2F5B50"/>
                </a:solidFill>
                <a:latin typeface="Agency FB" panose="020B0503020202020204" pitchFamily="34" charset="0"/>
                <a:cs typeface="+mn-ea"/>
                <a:sym typeface="+mn-lt"/>
              </a:rPr>
              <a:t>01</a:t>
            </a:r>
            <a:endParaRPr lang="en-US" altLang="zh-CN" sz="9600" b="1" dirty="0">
              <a:solidFill>
                <a:srgbClr val="2F5B50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32" name="原创设计师QQ598969553          _4"/>
          <p:cNvSpPr txBox="1">
            <a:spLocks noChangeArrowheads="1"/>
          </p:cNvSpPr>
          <p:nvPr/>
        </p:nvSpPr>
        <p:spPr bwMode="auto">
          <a:xfrm>
            <a:off x="5653906" y="2708387"/>
            <a:ext cx="5629652" cy="923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117" tIns="45561" rIns="91117" bIns="45561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059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5400" dirty="0" smtClean="0">
                <a:solidFill>
                  <a:srgbClr val="2F5B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项目背景和</a:t>
            </a:r>
            <a:r>
              <a:rPr lang="zh-CN" altLang="en-US" sz="5400" dirty="0">
                <a:solidFill>
                  <a:srgbClr val="2F5B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5400" dirty="0">
              <a:solidFill>
                <a:srgbClr val="2F5B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原创设计师QQ598969553          _5"/>
          <p:cNvSpPr>
            <a:spLocks noChangeArrowheads="1"/>
          </p:cNvSpPr>
          <p:nvPr/>
        </p:nvSpPr>
        <p:spPr bwMode="auto">
          <a:xfrm>
            <a:off x="5703243" y="2192297"/>
            <a:ext cx="4367285" cy="412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117" tIns="45561" rIns="91117" bIns="45561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059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700" dirty="0">
                <a:solidFill>
                  <a:srgbClr val="0034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OUR BUSINESS</a:t>
            </a:r>
            <a:endParaRPr lang="en-US" altLang="zh-CN" sz="1700" dirty="0">
              <a:solidFill>
                <a:srgbClr val="0034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直接连接符 11"/>
          <p:cNvSpPr>
            <a:spLocks noChangeShapeType="1"/>
          </p:cNvSpPr>
          <p:nvPr/>
        </p:nvSpPr>
        <p:spPr bwMode="auto">
          <a:xfrm>
            <a:off x="5790455" y="2624026"/>
            <a:ext cx="3168160" cy="1588"/>
          </a:xfrm>
          <a:prstGeom prst="line">
            <a:avLst/>
          </a:prstGeom>
          <a:noFill/>
          <a:ln w="6350" cap="flat" cmpd="sng">
            <a:solidFill>
              <a:srgbClr val="2F5B50"/>
            </a:solidFill>
            <a:prstDash val="dash"/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6479" tIns="43238" rIns="86479" bIns="43238"/>
          <a:lstStyle/>
          <a:p>
            <a:pPr defTabSz="864235" fontAlgn="base">
              <a:spcBef>
                <a:spcPct val="0"/>
              </a:spcBef>
              <a:spcAft>
                <a:spcPct val="0"/>
              </a:spcAft>
            </a:pPr>
            <a:endParaRPr lang="zh-CN" altLang="en-US" sz="1900">
              <a:solidFill>
                <a:srgbClr val="003466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32" grpId="0"/>
      <p:bldP spid="33" grpId="0"/>
      <p:bldP spid="3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64349" y="151657"/>
            <a:ext cx="6638062" cy="518258"/>
          </a:xfrm>
          <a:prstGeom prst="rect">
            <a:avLst/>
          </a:prstGeom>
        </p:spPr>
        <p:txBody>
          <a:bodyPr wrap="none" lIns="86532" tIns="43263" rIns="86532" bIns="43263">
            <a:spAutoFit/>
          </a:bodyPr>
          <a:lstStyle/>
          <a:p>
            <a:pPr defTabSz="8655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个人记账本（微信小程序）的</a:t>
            </a:r>
            <a:r>
              <a:rPr lang="zh-CN" altLang="en-US" sz="2800" dirty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设计与实现</a:t>
            </a:r>
            <a:endParaRPr lang="zh-CN" altLang="en-US" sz="2800" dirty="0">
              <a:solidFill>
                <a:srgbClr val="0C27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511914" y="1166011"/>
            <a:ext cx="9301495" cy="4765575"/>
          </a:xfrm>
          <a:prstGeom prst="rect">
            <a:avLst/>
          </a:prstGeom>
        </p:spPr>
        <p:txBody>
          <a:bodyPr wrap="square" lIns="86532" tIns="43263" rIns="86532" bIns="43263">
            <a:spAutoFit/>
          </a:bodyPr>
          <a:lstStyle/>
          <a:p>
            <a:pPr algn="ctr" defTabSz="8655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项目背景和简介</a:t>
            </a:r>
            <a:endParaRPr lang="en-US" altLang="zh-CN" sz="2800" dirty="0" smtClean="0">
              <a:solidFill>
                <a:srgbClr val="0C27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865505" fontAlgn="base">
              <a:spcBef>
                <a:spcPct val="0"/>
              </a:spcBef>
              <a:spcAft>
                <a:spcPct val="0"/>
              </a:spcAft>
            </a:pPr>
            <a:endParaRPr lang="en-US" altLang="zh-CN" sz="2800" dirty="0" smtClean="0">
              <a:solidFill>
                <a:srgbClr val="0C27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8655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dirty="0" smtClean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随着人们生活水平的不断提高，越来越多的人开始注意到理财的重要性，在计算机网络技术高速发展的今天，原始的记账方式，已经不能满足人们的需求，网络记账不仅方便快捷，而且可以实现数据的长期保存，同时还可以实现账本信息共享，并与更多的朋友分享自己的理财心得。</a:t>
            </a:r>
            <a:endParaRPr lang="en-US" altLang="zh-CN" dirty="0" smtClean="0">
              <a:solidFill>
                <a:srgbClr val="242424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86550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dirty="0" smtClean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市面上虽然有很多记账类的软件，比如随手记，但是不能完全满足人们的需求，而且财务项目的管理对我们每个人来说都特别重要，尤其是那些用钱比较节约，有规划的刚毕业的大学生来说，创建一个适合他们来管理日常开支及借还钱来说特别重要。</a:t>
            </a:r>
            <a:endParaRPr lang="en-US" altLang="zh-CN" dirty="0" smtClean="0">
              <a:solidFill>
                <a:srgbClr val="242424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86550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 smtClean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2000" dirty="0" smtClean="0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账对个人来说是一个是一个非常好的习惯，不仅可以随时随地了解个人法人财务状况，而且有利于根据自我的支出和输入来制定具体的投资计划，可以说一好的记账本在现代的个人理财中扮演着非常重要的作用。</a:t>
            </a:r>
            <a:endParaRPr lang="en-US" altLang="zh-CN" sz="2000" dirty="0" smtClean="0">
              <a:solidFill>
                <a:srgbClr val="242424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865505" fontAlgn="base">
              <a:spcBef>
                <a:spcPct val="0"/>
              </a:spcBef>
              <a:spcAft>
                <a:spcPct val="0"/>
              </a:spcAft>
            </a:pPr>
            <a:endParaRPr lang="en-US" altLang="zh-CN" sz="2000" dirty="0" smtClean="0">
              <a:solidFill>
                <a:srgbClr val="242424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865505" fontAlgn="base">
              <a:spcBef>
                <a:spcPct val="0"/>
              </a:spcBef>
              <a:spcAft>
                <a:spcPct val="0"/>
              </a:spcAft>
            </a:pPr>
            <a:endParaRPr lang="en-US" altLang="zh-CN" sz="2000" dirty="0">
              <a:solidFill>
                <a:srgbClr val="242424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865505" fontAlgn="base">
              <a:spcBef>
                <a:spcPct val="0"/>
              </a:spcBef>
              <a:spcAft>
                <a:spcPct val="0"/>
              </a:spcAft>
            </a:pPr>
            <a:endParaRPr lang="en-US" altLang="zh-CN" sz="2000" dirty="0" smtClean="0">
              <a:solidFill>
                <a:srgbClr val="242424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book pro\Desktop\图片\32.png32"/>
          <p:cNvPicPr>
            <a:picLocks noChangeAspect="1"/>
          </p:cNvPicPr>
          <p:nvPr/>
        </p:nvPicPr>
        <p:blipFill>
          <a:blip r:embed="rId1"/>
          <a:srcRect t="9822" b="9994"/>
          <a:stretch>
            <a:fillRect/>
          </a:stretch>
        </p:blipFill>
        <p:spPr>
          <a:xfrm>
            <a:off x="1600216" y="1479176"/>
            <a:ext cx="4234275" cy="3395493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2744899" y="2266590"/>
            <a:ext cx="1898829" cy="189882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09" tIns="45606" rIns="91209" bIns="45606" rtlCol="0" anchor="ctr"/>
          <a:lstStyle/>
          <a:p>
            <a:pPr algn="ctr" defTabSz="911860"/>
            <a:endParaRPr lang="zh-CN" altLang="en-US" sz="4800" dirty="0">
              <a:solidFill>
                <a:srgbClr val="1C83AA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721347" y="2423172"/>
            <a:ext cx="1922367" cy="1600369"/>
          </a:xfrm>
          <a:prstGeom prst="rect">
            <a:avLst/>
          </a:prstGeom>
        </p:spPr>
        <p:txBody>
          <a:bodyPr vert="horz" wrap="square" lIns="121610" tIns="60805" rIns="121610" bIns="60805">
            <a:spAutoFit/>
          </a:bodyPr>
          <a:lstStyle/>
          <a:p>
            <a:pPr algn="ctr" defTabSz="1215390"/>
            <a:r>
              <a:rPr lang="en-US" altLang="zh-CN" sz="9600" b="1" dirty="0">
                <a:solidFill>
                  <a:srgbClr val="2F5B50"/>
                </a:solidFill>
                <a:latin typeface="Agency FB" panose="020B0503020202020204" pitchFamily="34" charset="0"/>
                <a:cs typeface="+mn-ea"/>
                <a:sym typeface="+mn-lt"/>
              </a:rPr>
              <a:t>02</a:t>
            </a:r>
            <a:endParaRPr lang="en-US" altLang="zh-CN" sz="9600" b="1" dirty="0">
              <a:solidFill>
                <a:srgbClr val="2F5B50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33" name="原创设计师QQ598969553          _5"/>
          <p:cNvSpPr>
            <a:spLocks noChangeArrowheads="1"/>
          </p:cNvSpPr>
          <p:nvPr/>
        </p:nvSpPr>
        <p:spPr bwMode="auto">
          <a:xfrm>
            <a:off x="5703243" y="2192297"/>
            <a:ext cx="4367285" cy="412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117" tIns="45561" rIns="91117" bIns="45561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059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700" dirty="0">
                <a:solidFill>
                  <a:srgbClr val="0034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OUR </a:t>
            </a:r>
            <a:r>
              <a:rPr lang="en-US" altLang="zh-CN" sz="1700" dirty="0" smtClean="0">
                <a:solidFill>
                  <a:srgbClr val="0034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</a:t>
            </a:r>
            <a:endParaRPr lang="en-US" altLang="zh-CN" sz="1700" dirty="0">
              <a:solidFill>
                <a:srgbClr val="0034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790455" y="2935479"/>
            <a:ext cx="5021989" cy="1056742"/>
          </a:xfrm>
          <a:prstGeom prst="rect">
            <a:avLst/>
          </a:prstGeom>
          <a:noFill/>
        </p:spPr>
        <p:txBody>
          <a:bodyPr wrap="none" lIns="86410" tIns="43201" rIns="86410" bIns="43201" rtlCol="0">
            <a:spAutoFit/>
          </a:bodyPr>
          <a:lstStyle/>
          <a:p>
            <a:pPr marL="0" lvl="1" defTabSz="86423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6300" dirty="0" smtClean="0">
                <a:solidFill>
                  <a:srgbClr val="2F5B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合同执行情况</a:t>
            </a:r>
            <a:endParaRPr lang="en-US" altLang="zh-CN" sz="6300" dirty="0">
              <a:solidFill>
                <a:srgbClr val="2F5B5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直接连接符 11"/>
          <p:cNvSpPr>
            <a:spLocks noChangeShapeType="1"/>
          </p:cNvSpPr>
          <p:nvPr/>
        </p:nvSpPr>
        <p:spPr bwMode="auto">
          <a:xfrm>
            <a:off x="5790455" y="2624026"/>
            <a:ext cx="3168160" cy="1588"/>
          </a:xfrm>
          <a:prstGeom prst="line">
            <a:avLst/>
          </a:prstGeom>
          <a:noFill/>
          <a:ln w="6350" cap="flat" cmpd="sng">
            <a:solidFill>
              <a:srgbClr val="2F5B50"/>
            </a:solidFill>
            <a:prstDash val="dash"/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6479" tIns="43238" rIns="86479" bIns="43238"/>
          <a:lstStyle/>
          <a:p>
            <a:pPr defTabSz="864235" fontAlgn="base">
              <a:spcBef>
                <a:spcPct val="0"/>
              </a:spcBef>
              <a:spcAft>
                <a:spcPct val="0"/>
              </a:spcAft>
            </a:pPr>
            <a:endParaRPr lang="zh-CN" altLang="en-US" sz="1900">
              <a:solidFill>
                <a:srgbClr val="003466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33" grpId="0"/>
      <p:bldP spid="34" grpId="0"/>
      <p:bldP spid="3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64349" y="151657"/>
            <a:ext cx="6638062" cy="518258"/>
          </a:xfrm>
          <a:prstGeom prst="rect">
            <a:avLst/>
          </a:prstGeom>
        </p:spPr>
        <p:txBody>
          <a:bodyPr wrap="none" lIns="86532" tIns="43263" rIns="86532" bIns="43263">
            <a:spAutoFit/>
          </a:bodyPr>
          <a:lstStyle/>
          <a:p>
            <a:pPr defTabSz="8655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个人记账本（微信小程序）的</a:t>
            </a:r>
            <a:r>
              <a:rPr lang="zh-CN" altLang="en-US" sz="2800" dirty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设计与实现</a:t>
            </a:r>
            <a:endParaRPr lang="zh-CN" altLang="en-US" sz="2800" dirty="0">
              <a:solidFill>
                <a:srgbClr val="0C27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95914" y="907393"/>
            <a:ext cx="9301495" cy="2395695"/>
          </a:xfrm>
          <a:prstGeom prst="rect">
            <a:avLst/>
          </a:prstGeom>
        </p:spPr>
        <p:txBody>
          <a:bodyPr wrap="square" lIns="86532" tIns="43263" rIns="86532" bIns="43263">
            <a:spAutoFit/>
          </a:bodyPr>
          <a:lstStyle/>
          <a:p>
            <a:pPr defTabSz="8655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合同执行情况主要从以下三个方面进行审核：</a:t>
            </a:r>
            <a:endParaRPr lang="en-US" altLang="zh-CN" dirty="0" smtClean="0">
              <a:solidFill>
                <a:srgbClr val="0C27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86550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系统安装和运行的验收：已完成（验收合格）</a:t>
            </a:r>
            <a:endParaRPr lang="en-US" altLang="zh-CN" dirty="0" smtClean="0">
              <a:solidFill>
                <a:srgbClr val="0C27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86550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系统功能的验收：已完成（验收合格）</a:t>
            </a:r>
            <a:endParaRPr lang="en-US" altLang="zh-CN" dirty="0" smtClean="0">
              <a:solidFill>
                <a:srgbClr val="0C27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86550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系统各类文档的验收：已完成（验收合格）</a:t>
            </a:r>
            <a:endParaRPr lang="en-US" altLang="zh-CN" dirty="0" smtClean="0">
              <a:solidFill>
                <a:srgbClr val="0C27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865505" fontAlgn="base">
              <a:spcBef>
                <a:spcPct val="0"/>
              </a:spcBef>
              <a:spcAft>
                <a:spcPct val="0"/>
              </a:spcAft>
            </a:pPr>
            <a:endParaRPr lang="en-US" altLang="zh-CN" dirty="0" smtClean="0">
              <a:solidFill>
                <a:srgbClr val="0C27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865505" fontAlgn="base">
              <a:spcBef>
                <a:spcPct val="0"/>
              </a:spcBef>
              <a:spcAft>
                <a:spcPct val="0"/>
              </a:spcAft>
            </a:pPr>
            <a:endParaRPr lang="en-US" altLang="zh-CN" sz="2000" dirty="0" smtClean="0">
              <a:solidFill>
                <a:srgbClr val="242424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865505" fontAlgn="base">
              <a:spcBef>
                <a:spcPct val="0"/>
              </a:spcBef>
              <a:spcAft>
                <a:spcPct val="0"/>
              </a:spcAft>
            </a:pPr>
            <a:endParaRPr lang="en-US" altLang="zh-CN" sz="2000" dirty="0">
              <a:solidFill>
                <a:srgbClr val="242424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865505" fontAlgn="base">
              <a:spcBef>
                <a:spcPct val="0"/>
              </a:spcBef>
              <a:spcAft>
                <a:spcPct val="0"/>
              </a:spcAft>
            </a:pPr>
            <a:endParaRPr lang="en-US" altLang="zh-CN" sz="2000" dirty="0" smtClean="0">
              <a:solidFill>
                <a:srgbClr val="242424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314" name="Picture 2" descr="C:\Users\Administrator\Desktop\截图\合同1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72" y="3522669"/>
            <a:ext cx="4973493" cy="288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9600" y="2983281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r>
              <a:rPr lang="en-US" altLang="zh-CN" dirty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dirty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系统功能的验收</a:t>
            </a:r>
            <a:endParaRPr lang="zh-CN" altLang="en-US" dirty="0">
              <a:solidFill>
                <a:srgbClr val="0C27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icture 4" descr="C:\Users\Administrator\Desktop\截图\合同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175" y="1199342"/>
            <a:ext cx="4469343" cy="523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91316" y="830010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6550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系统安装和运行的验收</a:t>
            </a:r>
            <a:endParaRPr lang="zh-CN" altLang="en-US" dirty="0">
              <a:solidFill>
                <a:srgbClr val="0C27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64349" y="151657"/>
            <a:ext cx="6638062" cy="518258"/>
          </a:xfrm>
          <a:prstGeom prst="rect">
            <a:avLst/>
          </a:prstGeom>
        </p:spPr>
        <p:txBody>
          <a:bodyPr wrap="none" lIns="86532" tIns="43263" rIns="86532" bIns="43263">
            <a:spAutoFit/>
          </a:bodyPr>
          <a:lstStyle/>
          <a:p>
            <a:pPr defTabSz="8655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个人记账本（微信小程序）的</a:t>
            </a:r>
            <a:r>
              <a:rPr lang="zh-CN" altLang="en-US" sz="2800" dirty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设计与实现</a:t>
            </a:r>
            <a:endParaRPr lang="zh-CN" altLang="en-US" sz="2800" dirty="0">
              <a:solidFill>
                <a:srgbClr val="0C27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511914" y="1166012"/>
            <a:ext cx="2995431" cy="1718587"/>
          </a:xfrm>
          <a:prstGeom prst="rect">
            <a:avLst/>
          </a:prstGeom>
        </p:spPr>
        <p:txBody>
          <a:bodyPr wrap="square" lIns="86532" tIns="43263" rIns="86532" bIns="43263">
            <a:spAutoFit/>
          </a:bodyPr>
          <a:lstStyle/>
          <a:p>
            <a:pPr defTabSz="86550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dirty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系统安装和运行的验收：</a:t>
            </a:r>
            <a:endParaRPr lang="en-US" altLang="zh-CN" dirty="0">
              <a:solidFill>
                <a:srgbClr val="0C27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865505" fontAlgn="base">
              <a:spcBef>
                <a:spcPct val="0"/>
              </a:spcBef>
              <a:spcAft>
                <a:spcPct val="0"/>
              </a:spcAft>
            </a:pPr>
            <a:endParaRPr lang="en-US" altLang="zh-CN" sz="2800" dirty="0" smtClean="0">
              <a:solidFill>
                <a:srgbClr val="0C27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865505" fontAlgn="base">
              <a:spcBef>
                <a:spcPct val="0"/>
              </a:spcBef>
              <a:spcAft>
                <a:spcPct val="0"/>
              </a:spcAft>
            </a:pPr>
            <a:endParaRPr lang="en-US" altLang="zh-CN" sz="2000" dirty="0" smtClean="0">
              <a:solidFill>
                <a:srgbClr val="242424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865505" fontAlgn="base">
              <a:spcBef>
                <a:spcPct val="0"/>
              </a:spcBef>
              <a:spcAft>
                <a:spcPct val="0"/>
              </a:spcAft>
            </a:pPr>
            <a:endParaRPr lang="en-US" altLang="zh-CN" sz="2000" dirty="0">
              <a:solidFill>
                <a:srgbClr val="242424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865505" fontAlgn="base">
              <a:spcBef>
                <a:spcPct val="0"/>
              </a:spcBef>
              <a:spcAft>
                <a:spcPct val="0"/>
              </a:spcAft>
            </a:pPr>
            <a:endParaRPr lang="en-US" altLang="zh-CN" sz="2000" dirty="0" smtClean="0">
              <a:solidFill>
                <a:srgbClr val="242424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3" descr="C:\Users\Administrator\Desktop\截图\合同2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709" y="2025305"/>
            <a:ext cx="5617366" cy="3061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book pro\Desktop\图片\32.png32"/>
          <p:cNvPicPr>
            <a:picLocks noChangeAspect="1"/>
          </p:cNvPicPr>
          <p:nvPr/>
        </p:nvPicPr>
        <p:blipFill>
          <a:blip r:embed="rId1"/>
          <a:srcRect t="9822" b="9994"/>
          <a:stretch>
            <a:fillRect/>
          </a:stretch>
        </p:blipFill>
        <p:spPr>
          <a:xfrm>
            <a:off x="1600216" y="1479176"/>
            <a:ext cx="4234275" cy="3395493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2744899" y="2266590"/>
            <a:ext cx="1898829" cy="189882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09" tIns="45606" rIns="91209" bIns="45606" rtlCol="0" anchor="ctr"/>
          <a:lstStyle/>
          <a:p>
            <a:pPr algn="ctr" defTabSz="911860"/>
            <a:endParaRPr lang="zh-CN" altLang="en-US" sz="4800" dirty="0">
              <a:solidFill>
                <a:srgbClr val="1C83AA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721347" y="2423172"/>
            <a:ext cx="1922367" cy="1600369"/>
          </a:xfrm>
          <a:prstGeom prst="rect">
            <a:avLst/>
          </a:prstGeom>
        </p:spPr>
        <p:txBody>
          <a:bodyPr vert="horz" wrap="square" lIns="121610" tIns="60805" rIns="121610" bIns="60805">
            <a:spAutoFit/>
          </a:bodyPr>
          <a:lstStyle/>
          <a:p>
            <a:pPr algn="ctr" defTabSz="1215390"/>
            <a:r>
              <a:rPr lang="en-US" altLang="zh-CN" sz="9600" b="1" dirty="0" smtClean="0">
                <a:solidFill>
                  <a:srgbClr val="2F5B50"/>
                </a:solidFill>
                <a:latin typeface="Agency FB" panose="020B0503020202020204" pitchFamily="34" charset="0"/>
                <a:cs typeface="+mn-ea"/>
                <a:sym typeface="+mn-lt"/>
              </a:rPr>
              <a:t>03</a:t>
            </a:r>
            <a:endParaRPr lang="en-US" altLang="zh-CN" sz="9600" b="1" dirty="0">
              <a:solidFill>
                <a:srgbClr val="2F5B50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32" name="原创设计师QQ598969553          _4"/>
          <p:cNvSpPr txBox="1">
            <a:spLocks noChangeArrowheads="1"/>
          </p:cNvSpPr>
          <p:nvPr/>
        </p:nvSpPr>
        <p:spPr bwMode="auto">
          <a:xfrm>
            <a:off x="5653906" y="2708372"/>
            <a:ext cx="5629652" cy="1061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117" tIns="45561" rIns="91117" bIns="45561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059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6300" dirty="0" smtClean="0">
                <a:solidFill>
                  <a:srgbClr val="2F5B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代码实现</a:t>
            </a:r>
            <a:endParaRPr lang="zh-CN" altLang="en-US" sz="6300" dirty="0">
              <a:solidFill>
                <a:srgbClr val="2F5B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原创设计师QQ598969553          _5"/>
          <p:cNvSpPr>
            <a:spLocks noChangeArrowheads="1"/>
          </p:cNvSpPr>
          <p:nvPr/>
        </p:nvSpPr>
        <p:spPr bwMode="auto">
          <a:xfrm>
            <a:off x="5703243" y="2192297"/>
            <a:ext cx="4367285" cy="412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117" tIns="45561" rIns="91117" bIns="45561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059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700" dirty="0">
                <a:solidFill>
                  <a:srgbClr val="0034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OUR </a:t>
            </a:r>
            <a:r>
              <a:rPr lang="en-US" altLang="zh-CN" sz="1700" dirty="0" smtClean="0">
                <a:solidFill>
                  <a:srgbClr val="0034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DEVOLOPEMENT</a:t>
            </a:r>
            <a:endParaRPr lang="en-US" altLang="zh-CN" sz="1700" dirty="0">
              <a:solidFill>
                <a:srgbClr val="0034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直接连接符 11"/>
          <p:cNvSpPr>
            <a:spLocks noChangeShapeType="1"/>
          </p:cNvSpPr>
          <p:nvPr/>
        </p:nvSpPr>
        <p:spPr bwMode="auto">
          <a:xfrm>
            <a:off x="5790455" y="2624026"/>
            <a:ext cx="3168160" cy="1588"/>
          </a:xfrm>
          <a:prstGeom prst="line">
            <a:avLst/>
          </a:prstGeom>
          <a:noFill/>
          <a:ln w="6350" cap="flat" cmpd="sng">
            <a:solidFill>
              <a:srgbClr val="2F5B50"/>
            </a:solidFill>
            <a:prstDash val="dash"/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6479" tIns="43238" rIns="86479" bIns="43238"/>
          <a:lstStyle/>
          <a:p>
            <a:pPr defTabSz="864235" fontAlgn="base">
              <a:spcBef>
                <a:spcPct val="0"/>
              </a:spcBef>
              <a:spcAft>
                <a:spcPct val="0"/>
              </a:spcAft>
            </a:pPr>
            <a:endParaRPr lang="zh-CN" altLang="en-US" sz="1900">
              <a:solidFill>
                <a:srgbClr val="003466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32" grpId="0"/>
      <p:bldP spid="33" grpId="0"/>
      <p:bldP spid="3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矩形 81"/>
          <p:cNvSpPr/>
          <p:nvPr/>
        </p:nvSpPr>
        <p:spPr>
          <a:xfrm>
            <a:off x="1406328" y="203114"/>
            <a:ext cx="7856875" cy="492239"/>
          </a:xfrm>
          <a:prstGeom prst="rect">
            <a:avLst/>
          </a:prstGeom>
        </p:spPr>
        <p:txBody>
          <a:bodyPr wrap="none" lIns="121720" tIns="60859" rIns="121720" bIns="60859" anchor="ctr">
            <a:spAutoFit/>
          </a:bodyPr>
          <a:lstStyle/>
          <a:p>
            <a:pPr defTabSz="8655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个人记账本（微信小程序）的</a:t>
            </a:r>
            <a:r>
              <a:rPr lang="zh-CN" altLang="en-US" sz="2400" dirty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设计与</a:t>
            </a:r>
            <a:r>
              <a:rPr lang="zh-CN" altLang="en-US" sz="24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en-US" altLang="zh-CN" sz="24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----</a:t>
            </a:r>
            <a:r>
              <a:rPr lang="zh-CN" altLang="en-US" sz="2400" dirty="0" smtClean="0">
                <a:solidFill>
                  <a:srgbClr val="0C27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可行性分析</a:t>
            </a:r>
            <a:endParaRPr lang="zh-CN" altLang="en-US" sz="2400" dirty="0">
              <a:solidFill>
                <a:srgbClr val="0C27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231381" y="2130488"/>
            <a:ext cx="2575167" cy="4175650"/>
            <a:chOff x="4682069" y="1726836"/>
            <a:chExt cx="2818271" cy="4569844"/>
          </a:xfrm>
        </p:grpSpPr>
        <p:sp>
          <p:nvSpPr>
            <p:cNvPr id="83" name="Freeform 11"/>
            <p:cNvSpPr>
              <a:spLocks noChangeAspect="1"/>
            </p:cNvSpPr>
            <p:nvPr/>
          </p:nvSpPr>
          <p:spPr bwMode="auto">
            <a:xfrm rot="21240000">
              <a:off x="6525495" y="3481891"/>
              <a:ext cx="974845" cy="990407"/>
            </a:xfrm>
            <a:custGeom>
              <a:avLst/>
              <a:gdLst>
                <a:gd name="T0" fmla="*/ 60 w 569"/>
                <a:gd name="T1" fmla="*/ 166 h 578"/>
                <a:gd name="T2" fmla="*/ 402 w 569"/>
                <a:gd name="T3" fmla="*/ 67 h 578"/>
                <a:gd name="T4" fmla="*/ 501 w 569"/>
                <a:gd name="T5" fmla="*/ 410 h 578"/>
                <a:gd name="T6" fmla="*/ 195 w 569"/>
                <a:gd name="T7" fmla="*/ 525 h 578"/>
                <a:gd name="T8" fmla="*/ 116 w 569"/>
                <a:gd name="T9" fmla="*/ 578 h 578"/>
                <a:gd name="T10" fmla="*/ 121 w 569"/>
                <a:gd name="T11" fmla="*/ 483 h 578"/>
                <a:gd name="T12" fmla="*/ 60 w 569"/>
                <a:gd name="T13" fmla="*/ 166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9" h="578">
                  <a:moveTo>
                    <a:pt x="60" y="166"/>
                  </a:moveTo>
                  <a:cubicBezTo>
                    <a:pt x="127" y="44"/>
                    <a:pt x="280" y="0"/>
                    <a:pt x="402" y="67"/>
                  </a:cubicBezTo>
                  <a:cubicBezTo>
                    <a:pt x="524" y="134"/>
                    <a:pt x="569" y="288"/>
                    <a:pt x="501" y="410"/>
                  </a:cubicBezTo>
                  <a:cubicBezTo>
                    <a:pt x="441" y="520"/>
                    <a:pt x="310" y="567"/>
                    <a:pt x="195" y="525"/>
                  </a:cubicBezTo>
                  <a:cubicBezTo>
                    <a:pt x="116" y="578"/>
                    <a:pt x="116" y="578"/>
                    <a:pt x="116" y="578"/>
                  </a:cubicBezTo>
                  <a:cubicBezTo>
                    <a:pt x="121" y="483"/>
                    <a:pt x="121" y="483"/>
                    <a:pt x="121" y="483"/>
                  </a:cubicBezTo>
                  <a:cubicBezTo>
                    <a:pt x="28" y="407"/>
                    <a:pt x="0" y="274"/>
                    <a:pt x="60" y="166"/>
                  </a:cubicBezTo>
                  <a:close/>
                </a:path>
              </a:pathLst>
            </a:custGeom>
            <a:solidFill>
              <a:srgbClr val="498B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1225"/>
              <a:endParaRPr lang="zh-CN" altLang="en-US" sz="170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4" name="Freeform 5"/>
            <p:cNvSpPr>
              <a:spLocks noChangeAspect="1"/>
            </p:cNvSpPr>
            <p:nvPr/>
          </p:nvSpPr>
          <p:spPr bwMode="auto">
            <a:xfrm rot="1260000">
              <a:off x="6623563" y="2274142"/>
              <a:ext cx="779876" cy="903486"/>
            </a:xfrm>
            <a:custGeom>
              <a:avLst/>
              <a:gdLst>
                <a:gd name="T0" fmla="*/ 0 w 505"/>
                <a:gd name="T1" fmla="*/ 252 h 586"/>
                <a:gd name="T2" fmla="*/ 252 w 505"/>
                <a:gd name="T3" fmla="*/ 0 h 586"/>
                <a:gd name="T4" fmla="*/ 505 w 505"/>
                <a:gd name="T5" fmla="*/ 252 h 586"/>
                <a:gd name="T6" fmla="*/ 292 w 505"/>
                <a:gd name="T7" fmla="*/ 501 h 586"/>
                <a:gd name="T8" fmla="*/ 248 w 505"/>
                <a:gd name="T9" fmla="*/ 586 h 586"/>
                <a:gd name="T10" fmla="*/ 206 w 505"/>
                <a:gd name="T11" fmla="*/ 500 h 586"/>
                <a:gd name="T12" fmla="*/ 0 w 505"/>
                <a:gd name="T13" fmla="*/ 25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5" h="586">
                  <a:moveTo>
                    <a:pt x="0" y="252"/>
                  </a:moveTo>
                  <a:cubicBezTo>
                    <a:pt x="0" y="113"/>
                    <a:pt x="113" y="0"/>
                    <a:pt x="252" y="0"/>
                  </a:cubicBezTo>
                  <a:cubicBezTo>
                    <a:pt x="392" y="0"/>
                    <a:pt x="505" y="113"/>
                    <a:pt x="505" y="252"/>
                  </a:cubicBezTo>
                  <a:cubicBezTo>
                    <a:pt x="505" y="378"/>
                    <a:pt x="412" y="482"/>
                    <a:pt x="292" y="501"/>
                  </a:cubicBezTo>
                  <a:cubicBezTo>
                    <a:pt x="248" y="586"/>
                    <a:pt x="248" y="586"/>
                    <a:pt x="248" y="586"/>
                  </a:cubicBezTo>
                  <a:cubicBezTo>
                    <a:pt x="206" y="500"/>
                    <a:pt x="206" y="500"/>
                    <a:pt x="206" y="500"/>
                  </a:cubicBezTo>
                  <a:cubicBezTo>
                    <a:pt x="89" y="478"/>
                    <a:pt x="0" y="376"/>
                    <a:pt x="0" y="252"/>
                  </a:cubicBezTo>
                  <a:close/>
                </a:path>
              </a:pathLst>
            </a:custGeom>
            <a:solidFill>
              <a:srgbClr val="498B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1225"/>
              <a:endParaRPr lang="zh-CN" altLang="en-US" sz="170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5" name="Freeform 6"/>
            <p:cNvSpPr/>
            <p:nvPr/>
          </p:nvSpPr>
          <p:spPr bwMode="auto">
            <a:xfrm rot="21060000">
              <a:off x="5669804" y="2942299"/>
              <a:ext cx="555405" cy="2381533"/>
            </a:xfrm>
            <a:custGeom>
              <a:avLst/>
              <a:gdLst>
                <a:gd name="T0" fmla="*/ 318 w 323"/>
                <a:gd name="T1" fmla="*/ 1385 h 1385"/>
                <a:gd name="T2" fmla="*/ 0 w 323"/>
                <a:gd name="T3" fmla="*/ 523 h 1385"/>
                <a:gd name="T4" fmla="*/ 5 w 323"/>
                <a:gd name="T5" fmla="*/ 522 h 1385"/>
                <a:gd name="T6" fmla="*/ 318 w 323"/>
                <a:gd name="T7" fmla="*/ 1370 h 1385"/>
                <a:gd name="T8" fmla="*/ 318 w 323"/>
                <a:gd name="T9" fmla="*/ 0 h 1385"/>
                <a:gd name="T10" fmla="*/ 323 w 323"/>
                <a:gd name="T11" fmla="*/ 0 h 1385"/>
                <a:gd name="T12" fmla="*/ 323 w 323"/>
                <a:gd name="T13" fmla="*/ 1385 h 1385"/>
                <a:gd name="T14" fmla="*/ 318 w 323"/>
                <a:gd name="T15" fmla="*/ 1385 h 1385"/>
                <a:gd name="T16" fmla="*/ 318 w 323"/>
                <a:gd name="T17" fmla="*/ 1385 h 1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3" h="1385">
                  <a:moveTo>
                    <a:pt x="318" y="1385"/>
                  </a:moveTo>
                  <a:lnTo>
                    <a:pt x="0" y="523"/>
                  </a:lnTo>
                  <a:lnTo>
                    <a:pt x="5" y="522"/>
                  </a:lnTo>
                  <a:lnTo>
                    <a:pt x="318" y="1370"/>
                  </a:lnTo>
                  <a:lnTo>
                    <a:pt x="318" y="0"/>
                  </a:lnTo>
                  <a:lnTo>
                    <a:pt x="323" y="0"/>
                  </a:lnTo>
                  <a:lnTo>
                    <a:pt x="323" y="1385"/>
                  </a:lnTo>
                  <a:lnTo>
                    <a:pt x="318" y="1385"/>
                  </a:lnTo>
                  <a:lnTo>
                    <a:pt x="318" y="1385"/>
                  </a:lnTo>
                  <a:close/>
                </a:path>
              </a:pathLst>
            </a:custGeom>
            <a:solidFill>
              <a:srgbClr val="498B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1225"/>
              <a:endParaRPr lang="zh-CN" altLang="en-US" sz="170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6" name="Freeform 5"/>
            <p:cNvSpPr/>
            <p:nvPr/>
          </p:nvSpPr>
          <p:spPr bwMode="auto">
            <a:xfrm rot="21060000">
              <a:off x="5422217" y="1726836"/>
              <a:ext cx="1060082" cy="1228101"/>
            </a:xfrm>
            <a:custGeom>
              <a:avLst/>
              <a:gdLst>
                <a:gd name="T0" fmla="*/ 0 w 505"/>
                <a:gd name="T1" fmla="*/ 252 h 586"/>
                <a:gd name="T2" fmla="*/ 252 w 505"/>
                <a:gd name="T3" fmla="*/ 0 h 586"/>
                <a:gd name="T4" fmla="*/ 505 w 505"/>
                <a:gd name="T5" fmla="*/ 252 h 586"/>
                <a:gd name="T6" fmla="*/ 292 w 505"/>
                <a:gd name="T7" fmla="*/ 501 h 586"/>
                <a:gd name="T8" fmla="*/ 248 w 505"/>
                <a:gd name="T9" fmla="*/ 586 h 586"/>
                <a:gd name="T10" fmla="*/ 206 w 505"/>
                <a:gd name="T11" fmla="*/ 500 h 586"/>
                <a:gd name="T12" fmla="*/ 0 w 505"/>
                <a:gd name="T13" fmla="*/ 25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5" h="586">
                  <a:moveTo>
                    <a:pt x="0" y="252"/>
                  </a:moveTo>
                  <a:cubicBezTo>
                    <a:pt x="0" y="113"/>
                    <a:pt x="113" y="0"/>
                    <a:pt x="252" y="0"/>
                  </a:cubicBezTo>
                  <a:cubicBezTo>
                    <a:pt x="392" y="0"/>
                    <a:pt x="505" y="113"/>
                    <a:pt x="505" y="252"/>
                  </a:cubicBezTo>
                  <a:cubicBezTo>
                    <a:pt x="505" y="378"/>
                    <a:pt x="412" y="482"/>
                    <a:pt x="292" y="501"/>
                  </a:cubicBezTo>
                  <a:cubicBezTo>
                    <a:pt x="248" y="586"/>
                    <a:pt x="248" y="586"/>
                    <a:pt x="248" y="586"/>
                  </a:cubicBezTo>
                  <a:cubicBezTo>
                    <a:pt x="206" y="500"/>
                    <a:pt x="206" y="500"/>
                    <a:pt x="206" y="500"/>
                  </a:cubicBezTo>
                  <a:cubicBezTo>
                    <a:pt x="89" y="478"/>
                    <a:pt x="0" y="376"/>
                    <a:pt x="0" y="252"/>
                  </a:cubicBezTo>
                  <a:close/>
                </a:path>
              </a:pathLst>
            </a:custGeom>
            <a:solidFill>
              <a:srgbClr val="498B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1225"/>
              <a:endParaRPr lang="zh-CN" altLang="en-US" sz="170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7" name="Freeform 10"/>
            <p:cNvSpPr>
              <a:spLocks noChangeAspect="1"/>
            </p:cNvSpPr>
            <p:nvPr/>
          </p:nvSpPr>
          <p:spPr bwMode="auto">
            <a:xfrm rot="21060000">
              <a:off x="4682069" y="2840266"/>
              <a:ext cx="1112378" cy="1128498"/>
            </a:xfrm>
            <a:custGeom>
              <a:avLst/>
              <a:gdLst>
                <a:gd name="T0" fmla="*/ 509 w 569"/>
                <a:gd name="T1" fmla="*/ 166 h 578"/>
                <a:gd name="T2" fmla="*/ 166 w 569"/>
                <a:gd name="T3" fmla="*/ 67 h 578"/>
                <a:gd name="T4" fmla="*/ 67 w 569"/>
                <a:gd name="T5" fmla="*/ 410 h 578"/>
                <a:gd name="T6" fmla="*/ 373 w 569"/>
                <a:gd name="T7" fmla="*/ 525 h 578"/>
                <a:gd name="T8" fmla="*/ 452 w 569"/>
                <a:gd name="T9" fmla="*/ 578 h 578"/>
                <a:gd name="T10" fmla="*/ 448 w 569"/>
                <a:gd name="T11" fmla="*/ 483 h 578"/>
                <a:gd name="T12" fmla="*/ 509 w 569"/>
                <a:gd name="T13" fmla="*/ 166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9" h="578">
                  <a:moveTo>
                    <a:pt x="509" y="166"/>
                  </a:moveTo>
                  <a:cubicBezTo>
                    <a:pt x="442" y="44"/>
                    <a:pt x="288" y="0"/>
                    <a:pt x="166" y="67"/>
                  </a:cubicBezTo>
                  <a:cubicBezTo>
                    <a:pt x="44" y="134"/>
                    <a:pt x="0" y="288"/>
                    <a:pt x="67" y="410"/>
                  </a:cubicBezTo>
                  <a:cubicBezTo>
                    <a:pt x="128" y="520"/>
                    <a:pt x="259" y="567"/>
                    <a:pt x="373" y="525"/>
                  </a:cubicBezTo>
                  <a:cubicBezTo>
                    <a:pt x="452" y="578"/>
                    <a:pt x="452" y="578"/>
                    <a:pt x="452" y="578"/>
                  </a:cubicBezTo>
                  <a:cubicBezTo>
                    <a:pt x="448" y="483"/>
                    <a:pt x="448" y="483"/>
                    <a:pt x="448" y="483"/>
                  </a:cubicBezTo>
                  <a:cubicBezTo>
                    <a:pt x="540" y="407"/>
                    <a:pt x="569" y="274"/>
                    <a:pt x="509" y="166"/>
                  </a:cubicBezTo>
                  <a:close/>
                </a:path>
              </a:pathLst>
            </a:custGeom>
            <a:solidFill>
              <a:srgbClr val="498B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1225"/>
              <a:endParaRPr lang="zh-CN" altLang="en-US" sz="170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8" name="Freeform 5"/>
            <p:cNvSpPr/>
            <p:nvPr/>
          </p:nvSpPr>
          <p:spPr bwMode="auto">
            <a:xfrm rot="21060000">
              <a:off x="5416809" y="1728788"/>
              <a:ext cx="1052346" cy="1219139"/>
            </a:xfrm>
            <a:custGeom>
              <a:avLst/>
              <a:gdLst>
                <a:gd name="T0" fmla="*/ 0 w 505"/>
                <a:gd name="T1" fmla="*/ 252 h 586"/>
                <a:gd name="T2" fmla="*/ 252 w 505"/>
                <a:gd name="T3" fmla="*/ 0 h 586"/>
                <a:gd name="T4" fmla="*/ 505 w 505"/>
                <a:gd name="T5" fmla="*/ 252 h 586"/>
                <a:gd name="T6" fmla="*/ 292 w 505"/>
                <a:gd name="T7" fmla="*/ 501 h 586"/>
                <a:gd name="T8" fmla="*/ 248 w 505"/>
                <a:gd name="T9" fmla="*/ 586 h 586"/>
                <a:gd name="T10" fmla="*/ 206 w 505"/>
                <a:gd name="T11" fmla="*/ 500 h 586"/>
                <a:gd name="T12" fmla="*/ 0 w 505"/>
                <a:gd name="T13" fmla="*/ 25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5" h="586">
                  <a:moveTo>
                    <a:pt x="0" y="252"/>
                  </a:moveTo>
                  <a:cubicBezTo>
                    <a:pt x="0" y="113"/>
                    <a:pt x="113" y="0"/>
                    <a:pt x="252" y="0"/>
                  </a:cubicBezTo>
                  <a:cubicBezTo>
                    <a:pt x="392" y="0"/>
                    <a:pt x="505" y="113"/>
                    <a:pt x="505" y="252"/>
                  </a:cubicBezTo>
                  <a:cubicBezTo>
                    <a:pt x="505" y="378"/>
                    <a:pt x="412" y="482"/>
                    <a:pt x="292" y="501"/>
                  </a:cubicBezTo>
                  <a:cubicBezTo>
                    <a:pt x="248" y="586"/>
                    <a:pt x="248" y="586"/>
                    <a:pt x="248" y="586"/>
                  </a:cubicBezTo>
                  <a:cubicBezTo>
                    <a:pt x="206" y="500"/>
                    <a:pt x="206" y="500"/>
                    <a:pt x="206" y="500"/>
                  </a:cubicBezTo>
                  <a:cubicBezTo>
                    <a:pt x="89" y="478"/>
                    <a:pt x="0" y="376"/>
                    <a:pt x="0" y="25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1225"/>
              <a:endParaRPr lang="zh-CN" altLang="en-US" sz="170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9" name="Freeform 10"/>
            <p:cNvSpPr>
              <a:spLocks noChangeAspect="1"/>
            </p:cNvSpPr>
            <p:nvPr/>
          </p:nvSpPr>
          <p:spPr bwMode="auto">
            <a:xfrm rot="21060000">
              <a:off x="4685013" y="2847515"/>
              <a:ext cx="1091827" cy="1107649"/>
            </a:xfrm>
            <a:custGeom>
              <a:avLst/>
              <a:gdLst>
                <a:gd name="T0" fmla="*/ 509 w 569"/>
                <a:gd name="T1" fmla="*/ 166 h 578"/>
                <a:gd name="T2" fmla="*/ 166 w 569"/>
                <a:gd name="T3" fmla="*/ 67 h 578"/>
                <a:gd name="T4" fmla="*/ 67 w 569"/>
                <a:gd name="T5" fmla="*/ 410 h 578"/>
                <a:gd name="T6" fmla="*/ 373 w 569"/>
                <a:gd name="T7" fmla="*/ 525 h 578"/>
                <a:gd name="T8" fmla="*/ 452 w 569"/>
                <a:gd name="T9" fmla="*/ 578 h 578"/>
                <a:gd name="T10" fmla="*/ 448 w 569"/>
                <a:gd name="T11" fmla="*/ 483 h 578"/>
                <a:gd name="T12" fmla="*/ 509 w 569"/>
                <a:gd name="T13" fmla="*/ 166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9" h="578">
                  <a:moveTo>
                    <a:pt x="509" y="166"/>
                  </a:moveTo>
                  <a:cubicBezTo>
                    <a:pt x="442" y="44"/>
                    <a:pt x="288" y="0"/>
                    <a:pt x="166" y="67"/>
                  </a:cubicBezTo>
                  <a:cubicBezTo>
                    <a:pt x="44" y="134"/>
                    <a:pt x="0" y="288"/>
                    <a:pt x="67" y="410"/>
                  </a:cubicBezTo>
                  <a:cubicBezTo>
                    <a:pt x="128" y="520"/>
                    <a:pt x="259" y="567"/>
                    <a:pt x="373" y="525"/>
                  </a:cubicBezTo>
                  <a:cubicBezTo>
                    <a:pt x="452" y="578"/>
                    <a:pt x="452" y="578"/>
                    <a:pt x="452" y="578"/>
                  </a:cubicBezTo>
                  <a:cubicBezTo>
                    <a:pt x="448" y="483"/>
                    <a:pt x="448" y="483"/>
                    <a:pt x="448" y="483"/>
                  </a:cubicBezTo>
                  <a:cubicBezTo>
                    <a:pt x="540" y="407"/>
                    <a:pt x="569" y="274"/>
                    <a:pt x="509" y="166"/>
                  </a:cubicBezTo>
                  <a:close/>
                </a:path>
              </a:pathLst>
            </a:custGeom>
            <a:solidFill>
              <a:srgbClr val="2F5B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1225"/>
              <a:endParaRPr lang="zh-CN" altLang="en-US" sz="170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90" name="组合 89"/>
            <p:cNvGrpSpPr/>
            <p:nvPr/>
          </p:nvGrpSpPr>
          <p:grpSpPr>
            <a:xfrm>
              <a:off x="5507861" y="4977810"/>
              <a:ext cx="925101" cy="1318870"/>
              <a:chOff x="5507861" y="4977810"/>
              <a:chExt cx="925101" cy="1318870"/>
            </a:xfrm>
          </p:grpSpPr>
          <p:sp>
            <p:nvSpPr>
              <p:cNvPr id="99" name="Oval 8"/>
              <p:cNvSpPr>
                <a:spLocks noChangeArrowheads="1"/>
              </p:cNvSpPr>
              <p:nvPr/>
            </p:nvSpPr>
            <p:spPr bwMode="auto">
              <a:xfrm>
                <a:off x="5727959" y="4977810"/>
                <a:ext cx="228697" cy="22697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1225"/>
                <a:endParaRPr lang="zh-CN" altLang="en-US" sz="17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0" name="Freeform 9"/>
              <p:cNvSpPr/>
              <p:nvPr/>
            </p:nvSpPr>
            <p:spPr bwMode="auto">
              <a:xfrm>
                <a:off x="5507861" y="5230579"/>
                <a:ext cx="925101" cy="1066101"/>
              </a:xfrm>
              <a:custGeom>
                <a:avLst/>
                <a:gdLst>
                  <a:gd name="T0" fmla="*/ 437 w 444"/>
                  <a:gd name="T1" fmla="*/ 25 h 512"/>
                  <a:gd name="T2" fmla="*/ 401 w 444"/>
                  <a:gd name="T3" fmla="*/ 16 h 512"/>
                  <a:gd name="T4" fmla="*/ 326 w 444"/>
                  <a:gd name="T5" fmla="*/ 62 h 512"/>
                  <a:gd name="T6" fmla="*/ 239 w 444"/>
                  <a:gd name="T7" fmla="*/ 4 h 512"/>
                  <a:gd name="T8" fmla="*/ 230 w 444"/>
                  <a:gd name="T9" fmla="*/ 1 h 512"/>
                  <a:gd name="T10" fmla="*/ 230 w 444"/>
                  <a:gd name="T11" fmla="*/ 0 h 512"/>
                  <a:gd name="T12" fmla="*/ 224 w 444"/>
                  <a:gd name="T13" fmla="*/ 0 h 512"/>
                  <a:gd name="T14" fmla="*/ 224 w 444"/>
                  <a:gd name="T15" fmla="*/ 0 h 512"/>
                  <a:gd name="T16" fmla="*/ 94 w 444"/>
                  <a:gd name="T17" fmla="*/ 0 h 512"/>
                  <a:gd name="T18" fmla="*/ 94 w 444"/>
                  <a:gd name="T19" fmla="*/ 0 h 512"/>
                  <a:gd name="T20" fmla="*/ 89 w 444"/>
                  <a:gd name="T21" fmla="*/ 0 h 512"/>
                  <a:gd name="T22" fmla="*/ 89 w 444"/>
                  <a:gd name="T23" fmla="*/ 0 h 512"/>
                  <a:gd name="T24" fmla="*/ 72 w 444"/>
                  <a:gd name="T25" fmla="*/ 11 h 512"/>
                  <a:gd name="T26" fmla="*/ 5 w 444"/>
                  <a:gd name="T27" fmla="*/ 109 h 512"/>
                  <a:gd name="T28" fmla="*/ 1 w 444"/>
                  <a:gd name="T29" fmla="*/ 124 h 512"/>
                  <a:gd name="T30" fmla="*/ 4 w 444"/>
                  <a:gd name="T31" fmla="*/ 139 h 512"/>
                  <a:gd name="T32" fmla="*/ 55 w 444"/>
                  <a:gd name="T33" fmla="*/ 229 h 512"/>
                  <a:gd name="T34" fmla="*/ 91 w 444"/>
                  <a:gd name="T35" fmla="*/ 238 h 512"/>
                  <a:gd name="T36" fmla="*/ 100 w 444"/>
                  <a:gd name="T37" fmla="*/ 203 h 512"/>
                  <a:gd name="T38" fmla="*/ 56 w 444"/>
                  <a:gd name="T39" fmla="*/ 126 h 512"/>
                  <a:gd name="T40" fmla="*/ 89 w 444"/>
                  <a:gd name="T41" fmla="*/ 78 h 512"/>
                  <a:gd name="T42" fmla="*/ 89 w 444"/>
                  <a:gd name="T43" fmla="*/ 149 h 512"/>
                  <a:gd name="T44" fmla="*/ 114 w 444"/>
                  <a:gd name="T45" fmla="*/ 192 h 512"/>
                  <a:gd name="T46" fmla="*/ 97 w 444"/>
                  <a:gd name="T47" fmla="*/ 253 h 512"/>
                  <a:gd name="T48" fmla="*/ 89 w 444"/>
                  <a:gd name="T49" fmla="*/ 256 h 512"/>
                  <a:gd name="T50" fmla="*/ 89 w 444"/>
                  <a:gd name="T51" fmla="*/ 268 h 512"/>
                  <a:gd name="T52" fmla="*/ 89 w 444"/>
                  <a:gd name="T53" fmla="*/ 275 h 512"/>
                  <a:gd name="T54" fmla="*/ 89 w 444"/>
                  <a:gd name="T55" fmla="*/ 485 h 512"/>
                  <a:gd name="T56" fmla="*/ 116 w 444"/>
                  <a:gd name="T57" fmla="*/ 512 h 512"/>
                  <a:gd name="T58" fmla="*/ 143 w 444"/>
                  <a:gd name="T59" fmla="*/ 485 h 512"/>
                  <a:gd name="T60" fmla="*/ 143 w 444"/>
                  <a:gd name="T61" fmla="*/ 275 h 512"/>
                  <a:gd name="T62" fmla="*/ 159 w 444"/>
                  <a:gd name="T63" fmla="*/ 259 h 512"/>
                  <a:gd name="T64" fmla="*/ 177 w 444"/>
                  <a:gd name="T65" fmla="*/ 275 h 512"/>
                  <a:gd name="T66" fmla="*/ 177 w 444"/>
                  <a:gd name="T67" fmla="*/ 485 h 512"/>
                  <a:gd name="T68" fmla="*/ 203 w 444"/>
                  <a:gd name="T69" fmla="*/ 512 h 512"/>
                  <a:gd name="T70" fmla="*/ 230 w 444"/>
                  <a:gd name="T71" fmla="*/ 485 h 512"/>
                  <a:gd name="T72" fmla="*/ 230 w 444"/>
                  <a:gd name="T73" fmla="*/ 275 h 512"/>
                  <a:gd name="T74" fmla="*/ 230 w 444"/>
                  <a:gd name="T75" fmla="*/ 268 h 512"/>
                  <a:gd name="T76" fmla="*/ 230 w 444"/>
                  <a:gd name="T77" fmla="*/ 60 h 512"/>
                  <a:gd name="T78" fmla="*/ 309 w 444"/>
                  <a:gd name="T79" fmla="*/ 113 h 512"/>
                  <a:gd name="T80" fmla="*/ 325 w 444"/>
                  <a:gd name="T81" fmla="*/ 117 h 512"/>
                  <a:gd name="T82" fmla="*/ 339 w 444"/>
                  <a:gd name="T83" fmla="*/ 114 h 512"/>
                  <a:gd name="T84" fmla="*/ 428 w 444"/>
                  <a:gd name="T85" fmla="*/ 61 h 512"/>
                  <a:gd name="T86" fmla="*/ 437 w 444"/>
                  <a:gd name="T87" fmla="*/ 25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44" h="512">
                    <a:moveTo>
                      <a:pt x="437" y="25"/>
                    </a:moveTo>
                    <a:cubicBezTo>
                      <a:pt x="430" y="13"/>
                      <a:pt x="414" y="9"/>
                      <a:pt x="401" y="16"/>
                    </a:cubicBezTo>
                    <a:cubicBezTo>
                      <a:pt x="326" y="62"/>
                      <a:pt x="326" y="62"/>
                      <a:pt x="326" y="62"/>
                    </a:cubicBezTo>
                    <a:cubicBezTo>
                      <a:pt x="239" y="4"/>
                      <a:pt x="239" y="4"/>
                      <a:pt x="239" y="4"/>
                    </a:cubicBezTo>
                    <a:cubicBezTo>
                      <a:pt x="236" y="2"/>
                      <a:pt x="233" y="1"/>
                      <a:pt x="230" y="1"/>
                    </a:cubicBezTo>
                    <a:cubicBezTo>
                      <a:pt x="230" y="0"/>
                      <a:pt x="230" y="0"/>
                      <a:pt x="230" y="0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83" y="1"/>
                      <a:pt x="77" y="5"/>
                      <a:pt x="72" y="11"/>
                    </a:cubicBezTo>
                    <a:cubicBezTo>
                      <a:pt x="5" y="109"/>
                      <a:pt x="5" y="109"/>
                      <a:pt x="5" y="109"/>
                    </a:cubicBezTo>
                    <a:cubicBezTo>
                      <a:pt x="2" y="114"/>
                      <a:pt x="1" y="119"/>
                      <a:pt x="1" y="124"/>
                    </a:cubicBezTo>
                    <a:cubicBezTo>
                      <a:pt x="0" y="129"/>
                      <a:pt x="1" y="134"/>
                      <a:pt x="4" y="139"/>
                    </a:cubicBezTo>
                    <a:cubicBezTo>
                      <a:pt x="55" y="229"/>
                      <a:pt x="55" y="229"/>
                      <a:pt x="55" y="229"/>
                    </a:cubicBezTo>
                    <a:cubicBezTo>
                      <a:pt x="62" y="241"/>
                      <a:pt x="78" y="245"/>
                      <a:pt x="91" y="238"/>
                    </a:cubicBezTo>
                    <a:cubicBezTo>
                      <a:pt x="103" y="231"/>
                      <a:pt x="107" y="215"/>
                      <a:pt x="100" y="203"/>
                    </a:cubicBezTo>
                    <a:cubicBezTo>
                      <a:pt x="56" y="126"/>
                      <a:pt x="56" y="126"/>
                      <a:pt x="56" y="126"/>
                    </a:cubicBezTo>
                    <a:cubicBezTo>
                      <a:pt x="89" y="78"/>
                      <a:pt x="89" y="78"/>
                      <a:pt x="89" y="78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14" y="192"/>
                      <a:pt x="114" y="192"/>
                      <a:pt x="114" y="192"/>
                    </a:cubicBezTo>
                    <a:cubicBezTo>
                      <a:pt x="126" y="213"/>
                      <a:pt x="119" y="241"/>
                      <a:pt x="97" y="253"/>
                    </a:cubicBezTo>
                    <a:cubicBezTo>
                      <a:pt x="95" y="254"/>
                      <a:pt x="92" y="255"/>
                      <a:pt x="89" y="256"/>
                    </a:cubicBezTo>
                    <a:cubicBezTo>
                      <a:pt x="89" y="268"/>
                      <a:pt x="89" y="268"/>
                      <a:pt x="89" y="268"/>
                    </a:cubicBezTo>
                    <a:cubicBezTo>
                      <a:pt x="89" y="275"/>
                      <a:pt x="89" y="275"/>
                      <a:pt x="89" y="275"/>
                    </a:cubicBezTo>
                    <a:cubicBezTo>
                      <a:pt x="89" y="485"/>
                      <a:pt x="89" y="485"/>
                      <a:pt x="89" y="485"/>
                    </a:cubicBezTo>
                    <a:cubicBezTo>
                      <a:pt x="89" y="500"/>
                      <a:pt x="101" y="512"/>
                      <a:pt x="116" y="512"/>
                    </a:cubicBezTo>
                    <a:cubicBezTo>
                      <a:pt x="131" y="512"/>
                      <a:pt x="143" y="500"/>
                      <a:pt x="143" y="485"/>
                    </a:cubicBezTo>
                    <a:cubicBezTo>
                      <a:pt x="143" y="275"/>
                      <a:pt x="143" y="275"/>
                      <a:pt x="143" y="275"/>
                    </a:cubicBezTo>
                    <a:cubicBezTo>
                      <a:pt x="143" y="266"/>
                      <a:pt x="150" y="259"/>
                      <a:pt x="159" y="259"/>
                    </a:cubicBezTo>
                    <a:cubicBezTo>
                      <a:pt x="168" y="259"/>
                      <a:pt x="177" y="266"/>
                      <a:pt x="177" y="275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7" y="500"/>
                      <a:pt x="188" y="512"/>
                      <a:pt x="203" y="512"/>
                    </a:cubicBezTo>
                    <a:cubicBezTo>
                      <a:pt x="218" y="512"/>
                      <a:pt x="230" y="500"/>
                      <a:pt x="230" y="485"/>
                    </a:cubicBezTo>
                    <a:cubicBezTo>
                      <a:pt x="230" y="275"/>
                      <a:pt x="230" y="275"/>
                      <a:pt x="230" y="275"/>
                    </a:cubicBezTo>
                    <a:cubicBezTo>
                      <a:pt x="230" y="268"/>
                      <a:pt x="230" y="268"/>
                      <a:pt x="230" y="268"/>
                    </a:cubicBezTo>
                    <a:cubicBezTo>
                      <a:pt x="230" y="60"/>
                      <a:pt x="230" y="60"/>
                      <a:pt x="230" y="60"/>
                    </a:cubicBezTo>
                    <a:cubicBezTo>
                      <a:pt x="309" y="113"/>
                      <a:pt x="309" y="113"/>
                      <a:pt x="309" y="113"/>
                    </a:cubicBezTo>
                    <a:cubicBezTo>
                      <a:pt x="314" y="116"/>
                      <a:pt x="319" y="117"/>
                      <a:pt x="325" y="117"/>
                    </a:cubicBezTo>
                    <a:cubicBezTo>
                      <a:pt x="330" y="117"/>
                      <a:pt x="335" y="116"/>
                      <a:pt x="339" y="114"/>
                    </a:cubicBezTo>
                    <a:cubicBezTo>
                      <a:pt x="428" y="61"/>
                      <a:pt x="428" y="61"/>
                      <a:pt x="428" y="61"/>
                    </a:cubicBezTo>
                    <a:cubicBezTo>
                      <a:pt x="440" y="53"/>
                      <a:pt x="444" y="37"/>
                      <a:pt x="437" y="2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1225"/>
                <a:endParaRPr lang="zh-CN" altLang="en-US" sz="17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91" name="直接连接符 90"/>
            <p:cNvCxnSpPr/>
            <p:nvPr/>
          </p:nvCxnSpPr>
          <p:spPr>
            <a:xfrm flipV="1">
              <a:off x="6405488" y="3103329"/>
              <a:ext cx="452754" cy="2155618"/>
            </a:xfrm>
            <a:prstGeom prst="line">
              <a:avLst/>
            </a:prstGeom>
            <a:ln>
              <a:solidFill>
                <a:srgbClr val="498B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V="1">
              <a:off x="6405716" y="4447815"/>
              <a:ext cx="389938" cy="818870"/>
            </a:xfrm>
            <a:prstGeom prst="line">
              <a:avLst/>
            </a:prstGeom>
            <a:ln>
              <a:solidFill>
                <a:srgbClr val="498B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Freeform 11"/>
            <p:cNvSpPr>
              <a:spLocks noChangeAspect="1"/>
            </p:cNvSpPr>
            <p:nvPr/>
          </p:nvSpPr>
          <p:spPr bwMode="auto">
            <a:xfrm rot="21240000">
              <a:off x="6516267" y="3472367"/>
              <a:ext cx="974845" cy="990407"/>
            </a:xfrm>
            <a:custGeom>
              <a:avLst/>
              <a:gdLst>
                <a:gd name="T0" fmla="*/ 60 w 569"/>
                <a:gd name="T1" fmla="*/ 166 h 578"/>
                <a:gd name="T2" fmla="*/ 402 w 569"/>
                <a:gd name="T3" fmla="*/ 67 h 578"/>
                <a:gd name="T4" fmla="*/ 501 w 569"/>
                <a:gd name="T5" fmla="*/ 410 h 578"/>
                <a:gd name="T6" fmla="*/ 195 w 569"/>
                <a:gd name="T7" fmla="*/ 525 h 578"/>
                <a:gd name="T8" fmla="*/ 116 w 569"/>
                <a:gd name="T9" fmla="*/ 578 h 578"/>
                <a:gd name="T10" fmla="*/ 121 w 569"/>
                <a:gd name="T11" fmla="*/ 483 h 578"/>
                <a:gd name="T12" fmla="*/ 60 w 569"/>
                <a:gd name="T13" fmla="*/ 166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9" h="578">
                  <a:moveTo>
                    <a:pt x="60" y="166"/>
                  </a:moveTo>
                  <a:cubicBezTo>
                    <a:pt x="127" y="44"/>
                    <a:pt x="280" y="0"/>
                    <a:pt x="402" y="67"/>
                  </a:cubicBezTo>
                  <a:cubicBezTo>
                    <a:pt x="524" y="134"/>
                    <a:pt x="569" y="288"/>
                    <a:pt x="501" y="410"/>
                  </a:cubicBezTo>
                  <a:cubicBezTo>
                    <a:pt x="441" y="520"/>
                    <a:pt x="310" y="567"/>
                    <a:pt x="195" y="525"/>
                  </a:cubicBezTo>
                  <a:cubicBezTo>
                    <a:pt x="116" y="578"/>
                    <a:pt x="116" y="578"/>
                    <a:pt x="116" y="578"/>
                  </a:cubicBezTo>
                  <a:cubicBezTo>
                    <a:pt x="121" y="483"/>
                    <a:pt x="121" y="483"/>
                    <a:pt x="121" y="483"/>
                  </a:cubicBezTo>
                  <a:cubicBezTo>
                    <a:pt x="28" y="407"/>
                    <a:pt x="0" y="274"/>
                    <a:pt x="60" y="16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1225"/>
              <a:endParaRPr lang="zh-CN" altLang="en-US" sz="170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94" name="Freeform 5"/>
            <p:cNvSpPr>
              <a:spLocks noChangeAspect="1"/>
            </p:cNvSpPr>
            <p:nvPr/>
          </p:nvSpPr>
          <p:spPr bwMode="auto">
            <a:xfrm rot="1200000">
              <a:off x="6616927" y="2264617"/>
              <a:ext cx="779876" cy="903486"/>
            </a:xfrm>
            <a:custGeom>
              <a:avLst/>
              <a:gdLst>
                <a:gd name="T0" fmla="*/ 0 w 505"/>
                <a:gd name="T1" fmla="*/ 252 h 586"/>
                <a:gd name="T2" fmla="*/ 252 w 505"/>
                <a:gd name="T3" fmla="*/ 0 h 586"/>
                <a:gd name="T4" fmla="*/ 505 w 505"/>
                <a:gd name="T5" fmla="*/ 252 h 586"/>
                <a:gd name="T6" fmla="*/ 292 w 505"/>
                <a:gd name="T7" fmla="*/ 501 h 586"/>
                <a:gd name="T8" fmla="*/ 248 w 505"/>
                <a:gd name="T9" fmla="*/ 586 h 586"/>
                <a:gd name="T10" fmla="*/ 206 w 505"/>
                <a:gd name="T11" fmla="*/ 500 h 586"/>
                <a:gd name="T12" fmla="*/ 0 w 505"/>
                <a:gd name="T13" fmla="*/ 25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5" h="586">
                  <a:moveTo>
                    <a:pt x="0" y="252"/>
                  </a:moveTo>
                  <a:cubicBezTo>
                    <a:pt x="0" y="113"/>
                    <a:pt x="113" y="0"/>
                    <a:pt x="252" y="0"/>
                  </a:cubicBezTo>
                  <a:cubicBezTo>
                    <a:pt x="392" y="0"/>
                    <a:pt x="505" y="113"/>
                    <a:pt x="505" y="252"/>
                  </a:cubicBezTo>
                  <a:cubicBezTo>
                    <a:pt x="505" y="378"/>
                    <a:pt x="412" y="482"/>
                    <a:pt x="292" y="501"/>
                  </a:cubicBezTo>
                  <a:cubicBezTo>
                    <a:pt x="248" y="586"/>
                    <a:pt x="248" y="586"/>
                    <a:pt x="248" y="586"/>
                  </a:cubicBezTo>
                  <a:cubicBezTo>
                    <a:pt x="206" y="500"/>
                    <a:pt x="206" y="500"/>
                    <a:pt x="206" y="500"/>
                  </a:cubicBezTo>
                  <a:cubicBezTo>
                    <a:pt x="89" y="478"/>
                    <a:pt x="0" y="376"/>
                    <a:pt x="0" y="252"/>
                  </a:cubicBezTo>
                  <a:close/>
                </a:path>
              </a:pathLst>
            </a:custGeom>
            <a:solidFill>
              <a:srgbClr val="2F5B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1225"/>
              <a:endParaRPr lang="zh-CN" altLang="en-US" sz="170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95" name="Freeform 44673"/>
            <p:cNvSpPr/>
            <p:nvPr/>
          </p:nvSpPr>
          <p:spPr bwMode="auto">
            <a:xfrm rot="1020000">
              <a:off x="6836209" y="2463154"/>
              <a:ext cx="354013" cy="442913"/>
            </a:xfrm>
            <a:custGeom>
              <a:avLst/>
              <a:gdLst>
                <a:gd name="T0" fmla="*/ 142 w 149"/>
                <a:gd name="T1" fmla="*/ 83 h 187"/>
                <a:gd name="T2" fmla="*/ 115 w 149"/>
                <a:gd name="T3" fmla="*/ 54 h 187"/>
                <a:gd name="T4" fmla="*/ 104 w 149"/>
                <a:gd name="T5" fmla="*/ 17 h 187"/>
                <a:gd name="T6" fmla="*/ 44 w 149"/>
                <a:gd name="T7" fmla="*/ 17 h 187"/>
                <a:gd name="T8" fmla="*/ 33 w 149"/>
                <a:gd name="T9" fmla="*/ 55 h 187"/>
                <a:gd name="T10" fmla="*/ 6 w 149"/>
                <a:gd name="T11" fmla="*/ 84 h 187"/>
                <a:gd name="T12" fmla="*/ 36 w 149"/>
                <a:gd name="T13" fmla="*/ 135 h 187"/>
                <a:gd name="T14" fmla="*/ 64 w 149"/>
                <a:gd name="T15" fmla="*/ 133 h 187"/>
                <a:gd name="T16" fmla="*/ 64 w 149"/>
                <a:gd name="T17" fmla="*/ 179 h 187"/>
                <a:gd name="T18" fmla="*/ 75 w 149"/>
                <a:gd name="T19" fmla="*/ 187 h 187"/>
                <a:gd name="T20" fmla="*/ 86 w 149"/>
                <a:gd name="T21" fmla="*/ 179 h 187"/>
                <a:gd name="T22" fmla="*/ 86 w 149"/>
                <a:gd name="T23" fmla="*/ 133 h 187"/>
                <a:gd name="T24" fmla="*/ 113 w 149"/>
                <a:gd name="T25" fmla="*/ 135 h 187"/>
                <a:gd name="T26" fmla="*/ 142 w 149"/>
                <a:gd name="T27" fmla="*/ 8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9" h="187">
                  <a:moveTo>
                    <a:pt x="142" y="83"/>
                  </a:moveTo>
                  <a:cubicBezTo>
                    <a:pt x="139" y="69"/>
                    <a:pt x="128" y="59"/>
                    <a:pt x="115" y="54"/>
                  </a:cubicBezTo>
                  <a:cubicBezTo>
                    <a:pt x="118" y="41"/>
                    <a:pt x="114" y="27"/>
                    <a:pt x="104" y="17"/>
                  </a:cubicBezTo>
                  <a:cubicBezTo>
                    <a:pt x="87" y="0"/>
                    <a:pt x="60" y="0"/>
                    <a:pt x="44" y="17"/>
                  </a:cubicBezTo>
                  <a:cubicBezTo>
                    <a:pt x="34" y="27"/>
                    <a:pt x="30" y="42"/>
                    <a:pt x="33" y="55"/>
                  </a:cubicBezTo>
                  <a:cubicBezTo>
                    <a:pt x="20" y="59"/>
                    <a:pt x="9" y="70"/>
                    <a:pt x="6" y="84"/>
                  </a:cubicBezTo>
                  <a:cubicBezTo>
                    <a:pt x="0" y="107"/>
                    <a:pt x="13" y="130"/>
                    <a:pt x="36" y="135"/>
                  </a:cubicBezTo>
                  <a:cubicBezTo>
                    <a:pt x="46" y="138"/>
                    <a:pt x="55" y="137"/>
                    <a:pt x="64" y="133"/>
                  </a:cubicBezTo>
                  <a:cubicBezTo>
                    <a:pt x="64" y="179"/>
                    <a:pt x="64" y="179"/>
                    <a:pt x="64" y="179"/>
                  </a:cubicBezTo>
                  <a:cubicBezTo>
                    <a:pt x="64" y="183"/>
                    <a:pt x="69" y="187"/>
                    <a:pt x="75" y="187"/>
                  </a:cubicBezTo>
                  <a:cubicBezTo>
                    <a:pt x="81" y="187"/>
                    <a:pt x="86" y="183"/>
                    <a:pt x="86" y="179"/>
                  </a:cubicBezTo>
                  <a:cubicBezTo>
                    <a:pt x="86" y="133"/>
                    <a:pt x="86" y="133"/>
                    <a:pt x="86" y="133"/>
                  </a:cubicBezTo>
                  <a:cubicBezTo>
                    <a:pt x="94" y="137"/>
                    <a:pt x="104" y="138"/>
                    <a:pt x="113" y="135"/>
                  </a:cubicBezTo>
                  <a:cubicBezTo>
                    <a:pt x="135" y="129"/>
                    <a:pt x="149" y="106"/>
                    <a:pt x="142" y="83"/>
                  </a:cubicBezTo>
                  <a:close/>
                </a:path>
              </a:pathLst>
            </a:custGeom>
            <a:solidFill>
              <a:srgbClr val="F5EDE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1225"/>
              <a:endParaRPr lang="zh-CN" altLang="en-US" sz="170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96" name="Freeform 30"/>
            <p:cNvSpPr>
              <a:spLocks noChangeAspect="1" noEditPoints="1"/>
            </p:cNvSpPr>
            <p:nvPr/>
          </p:nvSpPr>
          <p:spPr bwMode="auto">
            <a:xfrm>
              <a:off x="6769689" y="3798609"/>
              <a:ext cx="468000" cy="337922"/>
            </a:xfrm>
            <a:custGeom>
              <a:avLst/>
              <a:gdLst>
                <a:gd name="T0" fmla="*/ 47 w 165"/>
                <a:gd name="T1" fmla="*/ 57 h 121"/>
                <a:gd name="T2" fmla="*/ 60 w 165"/>
                <a:gd name="T3" fmla="*/ 82 h 121"/>
                <a:gd name="T4" fmla="*/ 98 w 165"/>
                <a:gd name="T5" fmla="*/ 78 h 121"/>
                <a:gd name="T6" fmla="*/ 104 w 165"/>
                <a:gd name="T7" fmla="*/ 68 h 121"/>
                <a:gd name="T8" fmla="*/ 77 w 165"/>
                <a:gd name="T9" fmla="*/ 28 h 121"/>
                <a:gd name="T10" fmla="*/ 141 w 165"/>
                <a:gd name="T11" fmla="*/ 121 h 121"/>
                <a:gd name="T12" fmla="*/ 117 w 165"/>
                <a:gd name="T13" fmla="*/ 91 h 121"/>
                <a:gd name="T14" fmla="*/ 77 w 165"/>
                <a:gd name="T15" fmla="*/ 94 h 121"/>
                <a:gd name="T16" fmla="*/ 30 w 165"/>
                <a:gd name="T17" fmla="*/ 115 h 121"/>
                <a:gd name="T18" fmla="*/ 30 w 165"/>
                <a:gd name="T19" fmla="*/ 55 h 121"/>
                <a:gd name="T20" fmla="*/ 43 w 165"/>
                <a:gd name="T21" fmla="*/ 45 h 121"/>
                <a:gd name="T22" fmla="*/ 34 w 165"/>
                <a:gd name="T23" fmla="*/ 39 h 121"/>
                <a:gd name="T24" fmla="*/ 5 w 165"/>
                <a:gd name="T25" fmla="*/ 24 h 121"/>
                <a:gd name="T26" fmla="*/ 42 w 165"/>
                <a:gd name="T27" fmla="*/ 24 h 121"/>
                <a:gd name="T28" fmla="*/ 50 w 165"/>
                <a:gd name="T29" fmla="*/ 32 h 121"/>
                <a:gd name="T30" fmla="*/ 104 w 165"/>
                <a:gd name="T31" fmla="*/ 33 h 121"/>
                <a:gd name="T32" fmla="*/ 110 w 165"/>
                <a:gd name="T33" fmla="*/ 24 h 121"/>
                <a:gd name="T34" fmla="*/ 159 w 165"/>
                <a:gd name="T35" fmla="*/ 24 h 121"/>
                <a:gd name="T36" fmla="*/ 118 w 165"/>
                <a:gd name="T37" fmla="*/ 42 h 121"/>
                <a:gd name="T38" fmla="*/ 113 w 165"/>
                <a:gd name="T39" fmla="*/ 57 h 121"/>
                <a:gd name="T40" fmla="*/ 125 w 165"/>
                <a:gd name="T41" fmla="*/ 79 h 121"/>
                <a:gd name="T42" fmla="*/ 165 w 165"/>
                <a:gd name="T43" fmla="*/ 97 h 121"/>
                <a:gd name="T44" fmla="*/ 41 w 165"/>
                <a:gd name="T45" fmla="*/ 64 h 121"/>
                <a:gd name="T46" fmla="*/ 7 w 165"/>
                <a:gd name="T47" fmla="*/ 85 h 121"/>
                <a:gd name="T48" fmla="*/ 53 w 165"/>
                <a:gd name="T49" fmla="*/ 85 h 121"/>
                <a:gd name="T50" fmla="*/ 116 w 165"/>
                <a:gd name="T51" fmla="*/ 27 h 121"/>
                <a:gd name="T52" fmla="*/ 123 w 165"/>
                <a:gd name="T53" fmla="*/ 39 h 121"/>
                <a:gd name="T54" fmla="*/ 153 w 165"/>
                <a:gd name="T55" fmla="*/ 24 h 121"/>
                <a:gd name="T56" fmla="*/ 116 w 165"/>
                <a:gd name="T57" fmla="*/ 24 h 121"/>
                <a:gd name="T58" fmla="*/ 23 w 165"/>
                <a:gd name="T59" fmla="*/ 12 h 121"/>
                <a:gd name="T60" fmla="*/ 23 w 165"/>
                <a:gd name="T61" fmla="*/ 37 h 121"/>
                <a:gd name="T62" fmla="*/ 28 w 165"/>
                <a:gd name="T63" fmla="*/ 27 h 121"/>
                <a:gd name="T64" fmla="*/ 158 w 165"/>
                <a:gd name="T65" fmla="*/ 97 h 121"/>
                <a:gd name="T66" fmla="*/ 123 w 165"/>
                <a:gd name="T67" fmla="*/ 97 h 121"/>
                <a:gd name="T68" fmla="*/ 158 w 165"/>
                <a:gd name="T69" fmla="*/ 9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5" h="121">
                  <a:moveTo>
                    <a:pt x="77" y="28"/>
                  </a:moveTo>
                  <a:cubicBezTo>
                    <a:pt x="61" y="28"/>
                    <a:pt x="47" y="41"/>
                    <a:pt x="47" y="57"/>
                  </a:cubicBezTo>
                  <a:cubicBezTo>
                    <a:pt x="47" y="58"/>
                    <a:pt x="47" y="59"/>
                    <a:pt x="48" y="60"/>
                  </a:cubicBezTo>
                  <a:cubicBezTo>
                    <a:pt x="55" y="65"/>
                    <a:pt x="59" y="73"/>
                    <a:pt x="60" y="82"/>
                  </a:cubicBezTo>
                  <a:cubicBezTo>
                    <a:pt x="65" y="85"/>
                    <a:pt x="71" y="87"/>
                    <a:pt x="77" y="87"/>
                  </a:cubicBezTo>
                  <a:cubicBezTo>
                    <a:pt x="85" y="87"/>
                    <a:pt x="92" y="83"/>
                    <a:pt x="98" y="78"/>
                  </a:cubicBezTo>
                  <a:cubicBezTo>
                    <a:pt x="97" y="76"/>
                    <a:pt x="97" y="73"/>
                    <a:pt x="98" y="71"/>
                  </a:cubicBezTo>
                  <a:cubicBezTo>
                    <a:pt x="100" y="69"/>
                    <a:pt x="102" y="68"/>
                    <a:pt x="104" y="68"/>
                  </a:cubicBezTo>
                  <a:cubicBezTo>
                    <a:pt x="105" y="65"/>
                    <a:pt x="106" y="61"/>
                    <a:pt x="106" y="57"/>
                  </a:cubicBezTo>
                  <a:cubicBezTo>
                    <a:pt x="106" y="41"/>
                    <a:pt x="93" y="28"/>
                    <a:pt x="77" y="28"/>
                  </a:cubicBezTo>
                  <a:moveTo>
                    <a:pt x="165" y="97"/>
                  </a:moveTo>
                  <a:cubicBezTo>
                    <a:pt x="165" y="111"/>
                    <a:pt x="154" y="121"/>
                    <a:pt x="141" y="121"/>
                  </a:cubicBezTo>
                  <a:cubicBezTo>
                    <a:pt x="127" y="121"/>
                    <a:pt x="116" y="111"/>
                    <a:pt x="116" y="97"/>
                  </a:cubicBezTo>
                  <a:cubicBezTo>
                    <a:pt x="116" y="95"/>
                    <a:pt x="117" y="93"/>
                    <a:pt x="117" y="91"/>
                  </a:cubicBezTo>
                  <a:cubicBezTo>
                    <a:pt x="115" y="90"/>
                    <a:pt x="106" y="84"/>
                    <a:pt x="103" y="83"/>
                  </a:cubicBezTo>
                  <a:cubicBezTo>
                    <a:pt x="96" y="90"/>
                    <a:pt x="87" y="94"/>
                    <a:pt x="77" y="94"/>
                  </a:cubicBezTo>
                  <a:cubicBezTo>
                    <a:pt x="71" y="94"/>
                    <a:pt x="65" y="92"/>
                    <a:pt x="60" y="90"/>
                  </a:cubicBezTo>
                  <a:cubicBezTo>
                    <a:pt x="58" y="104"/>
                    <a:pt x="45" y="115"/>
                    <a:pt x="30" y="115"/>
                  </a:cubicBezTo>
                  <a:cubicBezTo>
                    <a:pt x="13" y="115"/>
                    <a:pt x="0" y="102"/>
                    <a:pt x="0" y="85"/>
                  </a:cubicBezTo>
                  <a:cubicBezTo>
                    <a:pt x="0" y="68"/>
                    <a:pt x="13" y="55"/>
                    <a:pt x="30" y="55"/>
                  </a:cubicBezTo>
                  <a:cubicBezTo>
                    <a:pt x="34" y="55"/>
                    <a:pt x="37" y="55"/>
                    <a:pt x="40" y="56"/>
                  </a:cubicBezTo>
                  <a:cubicBezTo>
                    <a:pt x="40" y="52"/>
                    <a:pt x="41" y="48"/>
                    <a:pt x="43" y="45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1" y="41"/>
                    <a:pt x="27" y="43"/>
                    <a:pt x="23" y="43"/>
                  </a:cubicBezTo>
                  <a:cubicBezTo>
                    <a:pt x="13" y="43"/>
                    <a:pt x="5" y="34"/>
                    <a:pt x="5" y="24"/>
                  </a:cubicBezTo>
                  <a:cubicBezTo>
                    <a:pt x="5" y="14"/>
                    <a:pt x="13" y="6"/>
                    <a:pt x="23" y="6"/>
                  </a:cubicBezTo>
                  <a:cubicBezTo>
                    <a:pt x="34" y="6"/>
                    <a:pt x="42" y="14"/>
                    <a:pt x="42" y="24"/>
                  </a:cubicBezTo>
                  <a:cubicBezTo>
                    <a:pt x="42" y="25"/>
                    <a:pt x="42" y="26"/>
                    <a:pt x="42" y="27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7" y="25"/>
                    <a:pt x="66" y="21"/>
                    <a:pt x="77" y="21"/>
                  </a:cubicBezTo>
                  <a:cubicBezTo>
                    <a:pt x="88" y="21"/>
                    <a:pt x="98" y="26"/>
                    <a:pt x="104" y="33"/>
                  </a:cubicBezTo>
                  <a:cubicBezTo>
                    <a:pt x="111" y="30"/>
                    <a:pt x="111" y="30"/>
                    <a:pt x="111" y="30"/>
                  </a:cubicBezTo>
                  <a:cubicBezTo>
                    <a:pt x="110" y="28"/>
                    <a:pt x="110" y="26"/>
                    <a:pt x="110" y="24"/>
                  </a:cubicBezTo>
                  <a:cubicBezTo>
                    <a:pt x="110" y="11"/>
                    <a:pt x="121" y="0"/>
                    <a:pt x="135" y="0"/>
                  </a:cubicBezTo>
                  <a:cubicBezTo>
                    <a:pt x="148" y="0"/>
                    <a:pt x="159" y="11"/>
                    <a:pt x="159" y="24"/>
                  </a:cubicBezTo>
                  <a:cubicBezTo>
                    <a:pt x="159" y="38"/>
                    <a:pt x="148" y="49"/>
                    <a:pt x="135" y="49"/>
                  </a:cubicBezTo>
                  <a:cubicBezTo>
                    <a:pt x="128" y="49"/>
                    <a:pt x="122" y="46"/>
                    <a:pt x="118" y="42"/>
                  </a:cubicBezTo>
                  <a:cubicBezTo>
                    <a:pt x="111" y="46"/>
                    <a:pt x="111" y="46"/>
                    <a:pt x="111" y="46"/>
                  </a:cubicBezTo>
                  <a:cubicBezTo>
                    <a:pt x="113" y="49"/>
                    <a:pt x="113" y="53"/>
                    <a:pt x="113" y="57"/>
                  </a:cubicBezTo>
                  <a:cubicBezTo>
                    <a:pt x="113" y="62"/>
                    <a:pt x="112" y="66"/>
                    <a:pt x="111" y="70"/>
                  </a:cubicBezTo>
                  <a:cubicBezTo>
                    <a:pt x="125" y="79"/>
                    <a:pt x="125" y="79"/>
                    <a:pt x="125" y="79"/>
                  </a:cubicBezTo>
                  <a:cubicBezTo>
                    <a:pt x="129" y="75"/>
                    <a:pt x="135" y="73"/>
                    <a:pt x="141" y="73"/>
                  </a:cubicBezTo>
                  <a:cubicBezTo>
                    <a:pt x="154" y="73"/>
                    <a:pt x="165" y="84"/>
                    <a:pt x="165" y="97"/>
                  </a:cubicBezTo>
                  <a:moveTo>
                    <a:pt x="53" y="85"/>
                  </a:moveTo>
                  <a:cubicBezTo>
                    <a:pt x="53" y="76"/>
                    <a:pt x="48" y="68"/>
                    <a:pt x="41" y="64"/>
                  </a:cubicBezTo>
                  <a:cubicBezTo>
                    <a:pt x="38" y="63"/>
                    <a:pt x="34" y="62"/>
                    <a:pt x="30" y="62"/>
                  </a:cubicBezTo>
                  <a:cubicBezTo>
                    <a:pt x="17" y="62"/>
                    <a:pt x="7" y="72"/>
                    <a:pt x="7" y="85"/>
                  </a:cubicBezTo>
                  <a:cubicBezTo>
                    <a:pt x="7" y="98"/>
                    <a:pt x="17" y="108"/>
                    <a:pt x="30" y="108"/>
                  </a:cubicBezTo>
                  <a:cubicBezTo>
                    <a:pt x="43" y="108"/>
                    <a:pt x="53" y="98"/>
                    <a:pt x="53" y="85"/>
                  </a:cubicBezTo>
                  <a:close/>
                  <a:moveTo>
                    <a:pt x="116" y="24"/>
                  </a:moveTo>
                  <a:cubicBezTo>
                    <a:pt x="116" y="25"/>
                    <a:pt x="116" y="26"/>
                    <a:pt x="116" y="27"/>
                  </a:cubicBezTo>
                  <a:cubicBezTo>
                    <a:pt x="119" y="26"/>
                    <a:pt x="123" y="27"/>
                    <a:pt x="125" y="30"/>
                  </a:cubicBezTo>
                  <a:cubicBezTo>
                    <a:pt x="126" y="33"/>
                    <a:pt x="126" y="37"/>
                    <a:pt x="123" y="39"/>
                  </a:cubicBezTo>
                  <a:cubicBezTo>
                    <a:pt x="126" y="41"/>
                    <a:pt x="130" y="43"/>
                    <a:pt x="135" y="43"/>
                  </a:cubicBezTo>
                  <a:cubicBezTo>
                    <a:pt x="145" y="43"/>
                    <a:pt x="153" y="35"/>
                    <a:pt x="153" y="24"/>
                  </a:cubicBezTo>
                  <a:cubicBezTo>
                    <a:pt x="153" y="14"/>
                    <a:pt x="145" y="6"/>
                    <a:pt x="135" y="6"/>
                  </a:cubicBezTo>
                  <a:cubicBezTo>
                    <a:pt x="124" y="6"/>
                    <a:pt x="116" y="14"/>
                    <a:pt x="116" y="24"/>
                  </a:cubicBezTo>
                  <a:moveTo>
                    <a:pt x="36" y="24"/>
                  </a:moveTo>
                  <a:cubicBezTo>
                    <a:pt x="36" y="17"/>
                    <a:pt x="30" y="12"/>
                    <a:pt x="23" y="12"/>
                  </a:cubicBezTo>
                  <a:cubicBezTo>
                    <a:pt x="17" y="12"/>
                    <a:pt x="11" y="17"/>
                    <a:pt x="11" y="24"/>
                  </a:cubicBezTo>
                  <a:cubicBezTo>
                    <a:pt x="11" y="31"/>
                    <a:pt x="17" y="37"/>
                    <a:pt x="23" y="37"/>
                  </a:cubicBezTo>
                  <a:cubicBezTo>
                    <a:pt x="25" y="37"/>
                    <a:pt x="27" y="36"/>
                    <a:pt x="29" y="36"/>
                  </a:cubicBezTo>
                  <a:cubicBezTo>
                    <a:pt x="27" y="33"/>
                    <a:pt x="27" y="30"/>
                    <a:pt x="28" y="27"/>
                  </a:cubicBezTo>
                  <a:cubicBezTo>
                    <a:pt x="30" y="25"/>
                    <a:pt x="33" y="24"/>
                    <a:pt x="36" y="24"/>
                  </a:cubicBezTo>
                  <a:moveTo>
                    <a:pt x="158" y="97"/>
                  </a:moveTo>
                  <a:cubicBezTo>
                    <a:pt x="158" y="87"/>
                    <a:pt x="150" y="79"/>
                    <a:pt x="141" y="79"/>
                  </a:cubicBezTo>
                  <a:cubicBezTo>
                    <a:pt x="131" y="79"/>
                    <a:pt x="123" y="87"/>
                    <a:pt x="123" y="97"/>
                  </a:cubicBezTo>
                  <a:cubicBezTo>
                    <a:pt x="123" y="107"/>
                    <a:pt x="131" y="115"/>
                    <a:pt x="141" y="115"/>
                  </a:cubicBezTo>
                  <a:cubicBezTo>
                    <a:pt x="150" y="115"/>
                    <a:pt x="158" y="107"/>
                    <a:pt x="158" y="97"/>
                  </a:cubicBezTo>
                </a:path>
              </a:pathLst>
            </a:custGeom>
            <a:solidFill>
              <a:srgbClr val="F5EDE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1225"/>
              <a:endParaRPr lang="zh-CN" altLang="en-US" sz="170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97" name="Freeform 14"/>
            <p:cNvSpPr>
              <a:spLocks noEditPoints="1"/>
            </p:cNvSpPr>
            <p:nvPr/>
          </p:nvSpPr>
          <p:spPr bwMode="auto">
            <a:xfrm rot="-1800000">
              <a:off x="5013439" y="3139402"/>
              <a:ext cx="454025" cy="523875"/>
            </a:xfrm>
            <a:custGeom>
              <a:avLst/>
              <a:gdLst>
                <a:gd name="T0" fmla="*/ 83 w 131"/>
                <a:gd name="T1" fmla="*/ 130 h 151"/>
                <a:gd name="T2" fmla="*/ 86 w 131"/>
                <a:gd name="T3" fmla="*/ 136 h 151"/>
                <a:gd name="T4" fmla="*/ 48 w 131"/>
                <a:gd name="T5" fmla="*/ 138 h 151"/>
                <a:gd name="T6" fmla="*/ 45 w 131"/>
                <a:gd name="T7" fmla="*/ 132 h 151"/>
                <a:gd name="T8" fmla="*/ 48 w 131"/>
                <a:gd name="T9" fmla="*/ 130 h 151"/>
                <a:gd name="T10" fmla="*/ 78 w 131"/>
                <a:gd name="T11" fmla="*/ 147 h 151"/>
                <a:gd name="T12" fmla="*/ 57 w 131"/>
                <a:gd name="T13" fmla="*/ 151 h 151"/>
                <a:gd name="T14" fmla="*/ 52 w 131"/>
                <a:gd name="T15" fmla="*/ 143 h 151"/>
                <a:gd name="T16" fmla="*/ 65 w 131"/>
                <a:gd name="T17" fmla="*/ 34 h 151"/>
                <a:gd name="T18" fmla="*/ 82 w 131"/>
                <a:gd name="T19" fmla="*/ 125 h 151"/>
                <a:gd name="T20" fmla="*/ 31 w 131"/>
                <a:gd name="T21" fmla="*/ 68 h 151"/>
                <a:gd name="T22" fmla="*/ 65 w 131"/>
                <a:gd name="T23" fmla="*/ 34 h 151"/>
                <a:gd name="T24" fmla="*/ 72 w 131"/>
                <a:gd name="T25" fmla="*/ 41 h 151"/>
                <a:gd name="T26" fmla="*/ 79 w 131"/>
                <a:gd name="T27" fmla="*/ 45 h 151"/>
                <a:gd name="T28" fmla="*/ 71 w 131"/>
                <a:gd name="T29" fmla="*/ 43 h 151"/>
                <a:gd name="T30" fmla="*/ 50 w 131"/>
                <a:gd name="T31" fmla="*/ 53 h 151"/>
                <a:gd name="T32" fmla="*/ 42 w 131"/>
                <a:gd name="T33" fmla="*/ 68 h 151"/>
                <a:gd name="T34" fmla="*/ 40 w 131"/>
                <a:gd name="T35" fmla="*/ 81 h 151"/>
                <a:gd name="T36" fmla="*/ 38 w 131"/>
                <a:gd name="T37" fmla="*/ 74 h 151"/>
                <a:gd name="T38" fmla="*/ 38 w 131"/>
                <a:gd name="T39" fmla="*/ 60 h 151"/>
                <a:gd name="T40" fmla="*/ 47 w 131"/>
                <a:gd name="T41" fmla="*/ 47 h 151"/>
                <a:gd name="T42" fmla="*/ 65 w 131"/>
                <a:gd name="T43" fmla="*/ 40 h 151"/>
                <a:gd name="T44" fmla="*/ 70 w 131"/>
                <a:gd name="T45" fmla="*/ 40 h 151"/>
                <a:gd name="T46" fmla="*/ 70 w 131"/>
                <a:gd name="T47" fmla="*/ 0 h 151"/>
                <a:gd name="T48" fmla="*/ 66 w 131"/>
                <a:gd name="T49" fmla="*/ 23 h 151"/>
                <a:gd name="T50" fmla="*/ 62 w 131"/>
                <a:gd name="T51" fmla="*/ 0 h 151"/>
                <a:gd name="T52" fmla="*/ 115 w 131"/>
                <a:gd name="T53" fmla="*/ 22 h 151"/>
                <a:gd name="T54" fmla="*/ 93 w 131"/>
                <a:gd name="T55" fmla="*/ 32 h 151"/>
                <a:gd name="T56" fmla="*/ 34 w 131"/>
                <a:gd name="T57" fmla="*/ 102 h 151"/>
                <a:gd name="T58" fmla="*/ 17 w 131"/>
                <a:gd name="T59" fmla="*/ 108 h 151"/>
                <a:gd name="T60" fmla="*/ 34 w 131"/>
                <a:gd name="T61" fmla="*/ 102 h 151"/>
                <a:gd name="T62" fmla="*/ 22 w 131"/>
                <a:gd name="T63" fmla="*/ 16 h 151"/>
                <a:gd name="T64" fmla="*/ 32 w 131"/>
                <a:gd name="T65" fmla="*/ 37 h 151"/>
                <a:gd name="T66" fmla="*/ 22 w 131"/>
                <a:gd name="T67" fmla="*/ 16 h 151"/>
                <a:gd name="T68" fmla="*/ 109 w 131"/>
                <a:gd name="T69" fmla="*/ 114 h 151"/>
                <a:gd name="T70" fmla="*/ 102 w 131"/>
                <a:gd name="T71" fmla="*/ 96 h 151"/>
                <a:gd name="T72" fmla="*/ 97 w 131"/>
                <a:gd name="T73" fmla="*/ 102 h 151"/>
                <a:gd name="T74" fmla="*/ 131 w 131"/>
                <a:gd name="T75" fmla="*/ 69 h 151"/>
                <a:gd name="T76" fmla="*/ 112 w 131"/>
                <a:gd name="T77" fmla="*/ 68 h 151"/>
                <a:gd name="T78" fmla="*/ 131 w 131"/>
                <a:gd name="T79" fmla="*/ 61 h 151"/>
                <a:gd name="T80" fmla="*/ 0 w 131"/>
                <a:gd name="T81" fmla="*/ 69 h 151"/>
                <a:gd name="T82" fmla="*/ 20 w 131"/>
                <a:gd name="T83" fmla="*/ 61 h 151"/>
                <a:gd name="T84" fmla="*/ 20 w 131"/>
                <a:gd name="T85" fmla="*/ 6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1" h="151">
                  <a:moveTo>
                    <a:pt x="48" y="130"/>
                  </a:moveTo>
                  <a:cubicBezTo>
                    <a:pt x="83" y="130"/>
                    <a:pt x="83" y="130"/>
                    <a:pt x="83" y="130"/>
                  </a:cubicBezTo>
                  <a:cubicBezTo>
                    <a:pt x="84" y="130"/>
                    <a:pt x="86" y="131"/>
                    <a:pt x="86" y="132"/>
                  </a:cubicBezTo>
                  <a:cubicBezTo>
                    <a:pt x="86" y="136"/>
                    <a:pt x="86" y="136"/>
                    <a:pt x="86" y="136"/>
                  </a:cubicBezTo>
                  <a:cubicBezTo>
                    <a:pt x="86" y="137"/>
                    <a:pt x="84" y="138"/>
                    <a:pt x="83" y="138"/>
                  </a:cubicBezTo>
                  <a:cubicBezTo>
                    <a:pt x="48" y="138"/>
                    <a:pt x="48" y="138"/>
                    <a:pt x="48" y="138"/>
                  </a:cubicBezTo>
                  <a:cubicBezTo>
                    <a:pt x="46" y="138"/>
                    <a:pt x="45" y="137"/>
                    <a:pt x="45" y="136"/>
                  </a:cubicBezTo>
                  <a:cubicBezTo>
                    <a:pt x="45" y="132"/>
                    <a:pt x="45" y="132"/>
                    <a:pt x="45" y="132"/>
                  </a:cubicBezTo>
                  <a:cubicBezTo>
                    <a:pt x="45" y="131"/>
                    <a:pt x="46" y="130"/>
                    <a:pt x="48" y="130"/>
                  </a:cubicBezTo>
                  <a:cubicBezTo>
                    <a:pt x="48" y="130"/>
                    <a:pt x="48" y="130"/>
                    <a:pt x="48" y="130"/>
                  </a:cubicBezTo>
                  <a:close/>
                  <a:moveTo>
                    <a:pt x="78" y="143"/>
                  </a:moveTo>
                  <a:cubicBezTo>
                    <a:pt x="78" y="147"/>
                    <a:pt x="78" y="147"/>
                    <a:pt x="78" y="147"/>
                  </a:cubicBezTo>
                  <a:cubicBezTo>
                    <a:pt x="78" y="149"/>
                    <a:pt x="76" y="151"/>
                    <a:pt x="74" y="151"/>
                  </a:cubicBezTo>
                  <a:cubicBezTo>
                    <a:pt x="57" y="151"/>
                    <a:pt x="57" y="151"/>
                    <a:pt x="57" y="151"/>
                  </a:cubicBezTo>
                  <a:cubicBezTo>
                    <a:pt x="54" y="151"/>
                    <a:pt x="52" y="149"/>
                    <a:pt x="52" y="147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78" y="143"/>
                    <a:pt x="78" y="143"/>
                    <a:pt x="78" y="143"/>
                  </a:cubicBezTo>
                  <a:close/>
                  <a:moveTo>
                    <a:pt x="65" y="34"/>
                  </a:moveTo>
                  <a:cubicBezTo>
                    <a:pt x="84" y="34"/>
                    <a:pt x="99" y="49"/>
                    <a:pt x="99" y="68"/>
                  </a:cubicBezTo>
                  <a:cubicBezTo>
                    <a:pt x="99" y="89"/>
                    <a:pt x="82" y="94"/>
                    <a:pt x="82" y="125"/>
                  </a:cubicBezTo>
                  <a:cubicBezTo>
                    <a:pt x="49" y="125"/>
                    <a:pt x="49" y="125"/>
                    <a:pt x="49" y="125"/>
                  </a:cubicBezTo>
                  <a:cubicBezTo>
                    <a:pt x="49" y="94"/>
                    <a:pt x="31" y="89"/>
                    <a:pt x="31" y="68"/>
                  </a:cubicBezTo>
                  <a:cubicBezTo>
                    <a:pt x="31" y="49"/>
                    <a:pt x="47" y="34"/>
                    <a:pt x="65" y="34"/>
                  </a:cubicBezTo>
                  <a:cubicBezTo>
                    <a:pt x="65" y="34"/>
                    <a:pt x="65" y="34"/>
                    <a:pt x="65" y="34"/>
                  </a:cubicBezTo>
                  <a:close/>
                  <a:moveTo>
                    <a:pt x="70" y="40"/>
                  </a:moveTo>
                  <a:cubicBezTo>
                    <a:pt x="72" y="41"/>
                    <a:pt x="72" y="41"/>
                    <a:pt x="72" y="41"/>
                  </a:cubicBezTo>
                  <a:cubicBezTo>
                    <a:pt x="76" y="42"/>
                    <a:pt x="80" y="44"/>
                    <a:pt x="83" y="46"/>
                  </a:cubicBezTo>
                  <a:cubicBezTo>
                    <a:pt x="82" y="46"/>
                    <a:pt x="80" y="45"/>
                    <a:pt x="79" y="45"/>
                  </a:cubicBezTo>
                  <a:cubicBezTo>
                    <a:pt x="76" y="44"/>
                    <a:pt x="76" y="44"/>
                    <a:pt x="76" y="44"/>
                  </a:cubicBezTo>
                  <a:cubicBezTo>
                    <a:pt x="74" y="44"/>
                    <a:pt x="73" y="44"/>
                    <a:pt x="71" y="43"/>
                  </a:cubicBezTo>
                  <a:cubicBezTo>
                    <a:pt x="69" y="44"/>
                    <a:pt x="66" y="44"/>
                    <a:pt x="64" y="45"/>
                  </a:cubicBezTo>
                  <a:cubicBezTo>
                    <a:pt x="59" y="46"/>
                    <a:pt x="54" y="49"/>
                    <a:pt x="50" y="53"/>
                  </a:cubicBezTo>
                  <a:cubicBezTo>
                    <a:pt x="49" y="55"/>
                    <a:pt x="49" y="55"/>
                    <a:pt x="49" y="55"/>
                  </a:cubicBezTo>
                  <a:cubicBezTo>
                    <a:pt x="45" y="59"/>
                    <a:pt x="43" y="63"/>
                    <a:pt x="42" y="68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0" y="75"/>
                    <a:pt x="40" y="78"/>
                    <a:pt x="40" y="81"/>
                  </a:cubicBezTo>
                  <a:cubicBezTo>
                    <a:pt x="40" y="80"/>
                    <a:pt x="39" y="78"/>
                    <a:pt x="38" y="77"/>
                  </a:cubicBezTo>
                  <a:cubicBezTo>
                    <a:pt x="38" y="74"/>
                    <a:pt x="38" y="74"/>
                    <a:pt x="38" y="74"/>
                  </a:cubicBezTo>
                  <a:cubicBezTo>
                    <a:pt x="37" y="70"/>
                    <a:pt x="37" y="66"/>
                    <a:pt x="38" y="62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40" y="56"/>
                    <a:pt x="42" y="53"/>
                    <a:pt x="45" y="49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50" y="44"/>
                    <a:pt x="54" y="42"/>
                    <a:pt x="58" y="41"/>
                  </a:cubicBezTo>
                  <a:cubicBezTo>
                    <a:pt x="61" y="40"/>
                    <a:pt x="63" y="40"/>
                    <a:pt x="65" y="40"/>
                  </a:cubicBezTo>
                  <a:cubicBezTo>
                    <a:pt x="67" y="40"/>
                    <a:pt x="68" y="40"/>
                    <a:pt x="70" y="40"/>
                  </a:cubicBezTo>
                  <a:cubicBezTo>
                    <a:pt x="70" y="40"/>
                    <a:pt x="70" y="40"/>
                    <a:pt x="70" y="40"/>
                  </a:cubicBezTo>
                  <a:close/>
                  <a:moveTo>
                    <a:pt x="62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68" y="23"/>
                    <a:pt x="67" y="23"/>
                    <a:pt x="66" y="23"/>
                  </a:cubicBezTo>
                  <a:cubicBezTo>
                    <a:pt x="64" y="23"/>
                    <a:pt x="63" y="23"/>
                    <a:pt x="62" y="23"/>
                  </a:cubicBezTo>
                  <a:cubicBezTo>
                    <a:pt x="62" y="0"/>
                    <a:pt x="62" y="0"/>
                    <a:pt x="62" y="0"/>
                  </a:cubicBezTo>
                  <a:close/>
                  <a:moveTo>
                    <a:pt x="109" y="16"/>
                  </a:moveTo>
                  <a:cubicBezTo>
                    <a:pt x="115" y="22"/>
                    <a:pt x="115" y="22"/>
                    <a:pt x="115" y="22"/>
                  </a:cubicBezTo>
                  <a:cubicBezTo>
                    <a:pt x="99" y="37"/>
                    <a:pt x="99" y="37"/>
                    <a:pt x="99" y="37"/>
                  </a:cubicBezTo>
                  <a:cubicBezTo>
                    <a:pt x="97" y="35"/>
                    <a:pt x="95" y="33"/>
                    <a:pt x="93" y="32"/>
                  </a:cubicBezTo>
                  <a:cubicBezTo>
                    <a:pt x="109" y="16"/>
                    <a:pt x="109" y="16"/>
                    <a:pt x="109" y="16"/>
                  </a:cubicBezTo>
                  <a:close/>
                  <a:moveTo>
                    <a:pt x="34" y="102"/>
                  </a:moveTo>
                  <a:cubicBezTo>
                    <a:pt x="22" y="114"/>
                    <a:pt x="22" y="114"/>
                    <a:pt x="22" y="114"/>
                  </a:cubicBezTo>
                  <a:cubicBezTo>
                    <a:pt x="17" y="108"/>
                    <a:pt x="17" y="108"/>
                    <a:pt x="17" y="108"/>
                  </a:cubicBezTo>
                  <a:cubicBezTo>
                    <a:pt x="29" y="96"/>
                    <a:pt x="29" y="96"/>
                    <a:pt x="29" y="96"/>
                  </a:cubicBezTo>
                  <a:cubicBezTo>
                    <a:pt x="31" y="98"/>
                    <a:pt x="32" y="100"/>
                    <a:pt x="34" y="102"/>
                  </a:cubicBezTo>
                  <a:cubicBezTo>
                    <a:pt x="34" y="102"/>
                    <a:pt x="34" y="102"/>
                    <a:pt x="34" y="102"/>
                  </a:cubicBezTo>
                  <a:close/>
                  <a:moveTo>
                    <a:pt x="22" y="16"/>
                  </a:moveTo>
                  <a:cubicBezTo>
                    <a:pt x="17" y="22"/>
                    <a:pt x="17" y="22"/>
                    <a:pt x="17" y="22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4" y="35"/>
                    <a:pt x="36" y="33"/>
                    <a:pt x="38" y="32"/>
                  </a:cubicBezTo>
                  <a:cubicBezTo>
                    <a:pt x="22" y="16"/>
                    <a:pt x="22" y="16"/>
                    <a:pt x="22" y="16"/>
                  </a:cubicBezTo>
                  <a:close/>
                  <a:moveTo>
                    <a:pt x="97" y="102"/>
                  </a:moveTo>
                  <a:cubicBezTo>
                    <a:pt x="109" y="114"/>
                    <a:pt x="109" y="114"/>
                    <a:pt x="109" y="114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02" y="96"/>
                    <a:pt x="102" y="96"/>
                    <a:pt x="102" y="96"/>
                  </a:cubicBezTo>
                  <a:cubicBezTo>
                    <a:pt x="101" y="98"/>
                    <a:pt x="99" y="100"/>
                    <a:pt x="97" y="102"/>
                  </a:cubicBezTo>
                  <a:cubicBezTo>
                    <a:pt x="97" y="102"/>
                    <a:pt x="97" y="102"/>
                    <a:pt x="97" y="102"/>
                  </a:cubicBezTo>
                  <a:close/>
                  <a:moveTo>
                    <a:pt x="131" y="61"/>
                  </a:moveTo>
                  <a:cubicBezTo>
                    <a:pt x="131" y="69"/>
                    <a:pt x="131" y="69"/>
                    <a:pt x="131" y="69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2" y="69"/>
                    <a:pt x="112" y="68"/>
                    <a:pt x="112" y="68"/>
                  </a:cubicBezTo>
                  <a:cubicBezTo>
                    <a:pt x="112" y="66"/>
                    <a:pt x="111" y="63"/>
                    <a:pt x="111" y="61"/>
                  </a:cubicBezTo>
                  <a:cubicBezTo>
                    <a:pt x="131" y="61"/>
                    <a:pt x="131" y="61"/>
                    <a:pt x="131" y="61"/>
                  </a:cubicBezTo>
                  <a:close/>
                  <a:moveTo>
                    <a:pt x="20" y="69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20" y="63"/>
                    <a:pt x="20" y="66"/>
                    <a:pt x="20" y="68"/>
                  </a:cubicBezTo>
                  <a:cubicBezTo>
                    <a:pt x="20" y="68"/>
                    <a:pt x="20" y="69"/>
                    <a:pt x="20" y="69"/>
                  </a:cubicBezTo>
                  <a:cubicBezTo>
                    <a:pt x="20" y="69"/>
                    <a:pt x="20" y="69"/>
                    <a:pt x="20" y="69"/>
                  </a:cubicBezTo>
                  <a:close/>
                </a:path>
              </a:pathLst>
            </a:custGeom>
            <a:solidFill>
              <a:srgbClr val="F5EDE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1225"/>
              <a:endParaRPr lang="zh-CN" altLang="en-US" sz="170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98" name="Freeform 16"/>
            <p:cNvSpPr>
              <a:spLocks noEditPoints="1"/>
            </p:cNvSpPr>
            <p:nvPr/>
          </p:nvSpPr>
          <p:spPr bwMode="auto">
            <a:xfrm>
              <a:off x="5694538" y="1970965"/>
              <a:ext cx="496888" cy="500063"/>
            </a:xfrm>
            <a:custGeom>
              <a:avLst/>
              <a:gdLst>
                <a:gd name="T0" fmla="*/ 84 w 143"/>
                <a:gd name="T1" fmla="*/ 45 h 144"/>
                <a:gd name="T2" fmla="*/ 70 w 143"/>
                <a:gd name="T3" fmla="*/ 47 h 144"/>
                <a:gd name="T4" fmla="*/ 75 w 143"/>
                <a:gd name="T5" fmla="*/ 64 h 144"/>
                <a:gd name="T6" fmla="*/ 105 w 143"/>
                <a:gd name="T7" fmla="*/ 18 h 144"/>
                <a:gd name="T8" fmla="*/ 125 w 143"/>
                <a:gd name="T9" fmla="*/ 19 h 144"/>
                <a:gd name="T10" fmla="*/ 125 w 143"/>
                <a:gd name="T11" fmla="*/ 39 h 144"/>
                <a:gd name="T12" fmla="*/ 80 w 143"/>
                <a:gd name="T13" fmla="*/ 68 h 144"/>
                <a:gd name="T14" fmla="*/ 96 w 143"/>
                <a:gd name="T15" fmla="*/ 74 h 144"/>
                <a:gd name="T16" fmla="*/ 99 w 143"/>
                <a:gd name="T17" fmla="*/ 59 h 144"/>
                <a:gd name="T18" fmla="*/ 117 w 143"/>
                <a:gd name="T19" fmla="*/ 74 h 144"/>
                <a:gd name="T20" fmla="*/ 114 w 143"/>
                <a:gd name="T21" fmla="*/ 44 h 144"/>
                <a:gd name="T22" fmla="*/ 124 w 143"/>
                <a:gd name="T23" fmla="*/ 74 h 144"/>
                <a:gd name="T24" fmla="*/ 133 w 143"/>
                <a:gd name="T25" fmla="*/ 81 h 144"/>
                <a:gd name="T26" fmla="*/ 70 w 143"/>
                <a:gd name="T27" fmla="*/ 135 h 144"/>
                <a:gd name="T28" fmla="*/ 63 w 143"/>
                <a:gd name="T29" fmla="*/ 144 h 144"/>
                <a:gd name="T30" fmla="*/ 9 w 143"/>
                <a:gd name="T31" fmla="*/ 81 h 144"/>
                <a:gd name="T32" fmla="*/ 0 w 143"/>
                <a:gd name="T33" fmla="*/ 74 h 144"/>
                <a:gd name="T34" fmla="*/ 63 w 143"/>
                <a:gd name="T35" fmla="*/ 20 h 144"/>
                <a:gd name="T36" fmla="*/ 70 w 143"/>
                <a:gd name="T37" fmla="*/ 10 h 144"/>
                <a:gd name="T38" fmla="*/ 99 w 143"/>
                <a:gd name="T39" fmla="*/ 30 h 144"/>
                <a:gd name="T40" fmla="*/ 94 w 143"/>
                <a:gd name="T41" fmla="*/ 35 h 144"/>
                <a:gd name="T42" fmla="*/ 70 w 143"/>
                <a:gd name="T43" fmla="*/ 40 h 144"/>
                <a:gd name="T44" fmla="*/ 70 w 143"/>
                <a:gd name="T45" fmla="*/ 93 h 144"/>
                <a:gd name="T46" fmla="*/ 96 w 143"/>
                <a:gd name="T47" fmla="*/ 81 h 144"/>
                <a:gd name="T48" fmla="*/ 63 w 143"/>
                <a:gd name="T49" fmla="*/ 93 h 144"/>
                <a:gd name="T50" fmla="*/ 37 w 143"/>
                <a:gd name="T51" fmla="*/ 81 h 144"/>
                <a:gd name="T52" fmla="*/ 63 w 143"/>
                <a:gd name="T53" fmla="*/ 93 h 144"/>
                <a:gd name="T54" fmla="*/ 63 w 143"/>
                <a:gd name="T55" fmla="*/ 61 h 144"/>
                <a:gd name="T56" fmla="*/ 37 w 143"/>
                <a:gd name="T57" fmla="*/ 74 h 144"/>
                <a:gd name="T58" fmla="*/ 63 w 143"/>
                <a:gd name="T59" fmla="*/ 27 h 144"/>
                <a:gd name="T60" fmla="*/ 30 w 143"/>
                <a:gd name="T61" fmla="*/ 74 h 144"/>
                <a:gd name="T62" fmla="*/ 63 w 143"/>
                <a:gd name="T63" fmla="*/ 27 h 144"/>
                <a:gd name="T64" fmla="*/ 63 w 143"/>
                <a:gd name="T65" fmla="*/ 114 h 144"/>
                <a:gd name="T66" fmla="*/ 16 w 143"/>
                <a:gd name="T67" fmla="*/ 81 h 144"/>
                <a:gd name="T68" fmla="*/ 70 w 143"/>
                <a:gd name="T69" fmla="*/ 114 h 144"/>
                <a:gd name="T70" fmla="*/ 117 w 143"/>
                <a:gd name="T71" fmla="*/ 81 h 144"/>
                <a:gd name="T72" fmla="*/ 70 w 143"/>
                <a:gd name="T73" fmla="*/ 11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3" h="144">
                  <a:moveTo>
                    <a:pt x="70" y="40"/>
                  </a:moveTo>
                  <a:cubicBezTo>
                    <a:pt x="75" y="41"/>
                    <a:pt x="80" y="42"/>
                    <a:pt x="84" y="45"/>
                  </a:cubicBezTo>
                  <a:cubicBezTo>
                    <a:pt x="79" y="50"/>
                    <a:pt x="79" y="50"/>
                    <a:pt x="79" y="50"/>
                  </a:cubicBezTo>
                  <a:cubicBezTo>
                    <a:pt x="76" y="49"/>
                    <a:pt x="73" y="48"/>
                    <a:pt x="70" y="47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72" y="62"/>
                    <a:pt x="74" y="63"/>
                    <a:pt x="75" y="64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5" y="19"/>
                    <a:pt x="125" y="19"/>
                    <a:pt x="125" y="19"/>
                  </a:cubicBezTo>
                  <a:cubicBezTo>
                    <a:pt x="143" y="21"/>
                    <a:pt x="143" y="21"/>
                    <a:pt x="143" y="21"/>
                  </a:cubicBezTo>
                  <a:cubicBezTo>
                    <a:pt x="125" y="39"/>
                    <a:pt x="125" y="39"/>
                    <a:pt x="125" y="39"/>
                  </a:cubicBezTo>
                  <a:cubicBezTo>
                    <a:pt x="111" y="37"/>
                    <a:pt x="111" y="37"/>
                    <a:pt x="111" y="37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1" y="70"/>
                    <a:pt x="82" y="72"/>
                    <a:pt x="82" y="74"/>
                  </a:cubicBezTo>
                  <a:cubicBezTo>
                    <a:pt x="96" y="74"/>
                    <a:pt x="96" y="74"/>
                    <a:pt x="96" y="74"/>
                  </a:cubicBezTo>
                  <a:cubicBezTo>
                    <a:pt x="96" y="70"/>
                    <a:pt x="95" y="67"/>
                    <a:pt x="94" y="65"/>
                  </a:cubicBezTo>
                  <a:cubicBezTo>
                    <a:pt x="99" y="59"/>
                    <a:pt x="99" y="59"/>
                    <a:pt x="99" y="59"/>
                  </a:cubicBezTo>
                  <a:cubicBezTo>
                    <a:pt x="101" y="64"/>
                    <a:pt x="103" y="69"/>
                    <a:pt x="103" y="74"/>
                  </a:cubicBezTo>
                  <a:cubicBezTo>
                    <a:pt x="117" y="74"/>
                    <a:pt x="117" y="74"/>
                    <a:pt x="117" y="74"/>
                  </a:cubicBezTo>
                  <a:cubicBezTo>
                    <a:pt x="116" y="65"/>
                    <a:pt x="114" y="56"/>
                    <a:pt x="109" y="49"/>
                  </a:cubicBezTo>
                  <a:cubicBezTo>
                    <a:pt x="114" y="44"/>
                    <a:pt x="114" y="44"/>
                    <a:pt x="114" y="44"/>
                  </a:cubicBezTo>
                  <a:cubicBezTo>
                    <a:pt x="114" y="45"/>
                    <a:pt x="114" y="45"/>
                    <a:pt x="114" y="45"/>
                  </a:cubicBezTo>
                  <a:cubicBezTo>
                    <a:pt x="120" y="53"/>
                    <a:pt x="123" y="63"/>
                    <a:pt x="124" y="74"/>
                  </a:cubicBezTo>
                  <a:cubicBezTo>
                    <a:pt x="133" y="74"/>
                    <a:pt x="133" y="74"/>
                    <a:pt x="133" y="74"/>
                  </a:cubicBezTo>
                  <a:cubicBezTo>
                    <a:pt x="133" y="81"/>
                    <a:pt x="133" y="81"/>
                    <a:pt x="133" y="81"/>
                  </a:cubicBezTo>
                  <a:cubicBezTo>
                    <a:pt x="124" y="81"/>
                    <a:pt x="124" y="81"/>
                    <a:pt x="124" y="81"/>
                  </a:cubicBezTo>
                  <a:cubicBezTo>
                    <a:pt x="122" y="110"/>
                    <a:pt x="99" y="133"/>
                    <a:pt x="70" y="135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63" y="144"/>
                    <a:pt x="63" y="144"/>
                    <a:pt x="63" y="144"/>
                  </a:cubicBezTo>
                  <a:cubicBezTo>
                    <a:pt x="63" y="135"/>
                    <a:pt x="63" y="135"/>
                    <a:pt x="63" y="135"/>
                  </a:cubicBezTo>
                  <a:cubicBezTo>
                    <a:pt x="34" y="133"/>
                    <a:pt x="11" y="110"/>
                    <a:pt x="9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11" y="45"/>
                    <a:pt x="34" y="21"/>
                    <a:pt x="63" y="2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81" y="20"/>
                    <a:pt x="91" y="24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87" y="30"/>
                    <a:pt x="79" y="27"/>
                    <a:pt x="70" y="27"/>
                  </a:cubicBezTo>
                  <a:cubicBezTo>
                    <a:pt x="70" y="40"/>
                    <a:pt x="70" y="40"/>
                    <a:pt x="70" y="40"/>
                  </a:cubicBezTo>
                  <a:close/>
                  <a:moveTo>
                    <a:pt x="82" y="81"/>
                  </a:moveTo>
                  <a:cubicBezTo>
                    <a:pt x="81" y="87"/>
                    <a:pt x="76" y="92"/>
                    <a:pt x="70" y="93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84" y="105"/>
                    <a:pt x="95" y="94"/>
                    <a:pt x="96" y="81"/>
                  </a:cubicBezTo>
                  <a:cubicBezTo>
                    <a:pt x="82" y="81"/>
                    <a:pt x="82" y="81"/>
                    <a:pt x="82" y="81"/>
                  </a:cubicBezTo>
                  <a:close/>
                  <a:moveTo>
                    <a:pt x="63" y="93"/>
                  </a:moveTo>
                  <a:cubicBezTo>
                    <a:pt x="57" y="92"/>
                    <a:pt x="52" y="87"/>
                    <a:pt x="51" y="81"/>
                  </a:cubicBezTo>
                  <a:cubicBezTo>
                    <a:pt x="37" y="81"/>
                    <a:pt x="37" y="81"/>
                    <a:pt x="37" y="81"/>
                  </a:cubicBezTo>
                  <a:cubicBezTo>
                    <a:pt x="38" y="94"/>
                    <a:pt x="49" y="105"/>
                    <a:pt x="63" y="107"/>
                  </a:cubicBezTo>
                  <a:cubicBezTo>
                    <a:pt x="63" y="93"/>
                    <a:pt x="63" y="93"/>
                    <a:pt x="63" y="93"/>
                  </a:cubicBezTo>
                  <a:close/>
                  <a:moveTo>
                    <a:pt x="51" y="74"/>
                  </a:moveTo>
                  <a:cubicBezTo>
                    <a:pt x="52" y="68"/>
                    <a:pt x="57" y="63"/>
                    <a:pt x="63" y="61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49" y="49"/>
                    <a:pt x="38" y="60"/>
                    <a:pt x="37" y="74"/>
                  </a:cubicBezTo>
                  <a:cubicBezTo>
                    <a:pt x="51" y="74"/>
                    <a:pt x="51" y="74"/>
                    <a:pt x="51" y="74"/>
                  </a:cubicBezTo>
                  <a:close/>
                  <a:moveTo>
                    <a:pt x="63" y="27"/>
                  </a:moveTo>
                  <a:cubicBezTo>
                    <a:pt x="38" y="28"/>
                    <a:pt x="18" y="49"/>
                    <a:pt x="16" y="74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31" y="56"/>
                    <a:pt x="45" y="42"/>
                    <a:pt x="63" y="40"/>
                  </a:cubicBezTo>
                  <a:cubicBezTo>
                    <a:pt x="63" y="27"/>
                    <a:pt x="63" y="27"/>
                    <a:pt x="63" y="27"/>
                  </a:cubicBezTo>
                  <a:close/>
                  <a:moveTo>
                    <a:pt x="63" y="128"/>
                  </a:moveTo>
                  <a:cubicBezTo>
                    <a:pt x="63" y="114"/>
                    <a:pt x="63" y="114"/>
                    <a:pt x="63" y="114"/>
                  </a:cubicBezTo>
                  <a:cubicBezTo>
                    <a:pt x="45" y="112"/>
                    <a:pt x="31" y="98"/>
                    <a:pt x="30" y="81"/>
                  </a:cubicBezTo>
                  <a:cubicBezTo>
                    <a:pt x="16" y="81"/>
                    <a:pt x="16" y="81"/>
                    <a:pt x="16" y="81"/>
                  </a:cubicBezTo>
                  <a:cubicBezTo>
                    <a:pt x="18" y="106"/>
                    <a:pt x="38" y="126"/>
                    <a:pt x="63" y="128"/>
                  </a:cubicBezTo>
                  <a:close/>
                  <a:moveTo>
                    <a:pt x="70" y="114"/>
                  </a:moveTo>
                  <a:cubicBezTo>
                    <a:pt x="70" y="128"/>
                    <a:pt x="70" y="128"/>
                    <a:pt x="70" y="128"/>
                  </a:cubicBezTo>
                  <a:cubicBezTo>
                    <a:pt x="95" y="126"/>
                    <a:pt x="115" y="106"/>
                    <a:pt x="117" y="81"/>
                  </a:cubicBezTo>
                  <a:cubicBezTo>
                    <a:pt x="103" y="81"/>
                    <a:pt x="103" y="81"/>
                    <a:pt x="103" y="81"/>
                  </a:cubicBezTo>
                  <a:cubicBezTo>
                    <a:pt x="102" y="98"/>
                    <a:pt x="88" y="112"/>
                    <a:pt x="70" y="114"/>
                  </a:cubicBezTo>
                  <a:close/>
                </a:path>
              </a:pathLst>
            </a:custGeom>
            <a:solidFill>
              <a:srgbClr val="F5EDE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1225"/>
              <a:endParaRPr lang="zh-CN" altLang="en-US" sz="170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079956" y="926160"/>
            <a:ext cx="29193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101090"/>
            <a:r>
              <a:rPr lang="zh-CN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部分程序页面</a:t>
            </a:r>
            <a:r>
              <a:rPr lang="en-US" altLang="zh-CN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28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94" name="Picture 2" descr="C:\Users\Administrator\Desktop\截图\部分代码2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956" y="1539382"/>
            <a:ext cx="8730022" cy="476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MH" val="20160830110855"/>
  <p:tag name="MH_LIBRARY" val="CONTENTS"/>
  <p:tag name="MH_TYPE" val="OTHERS"/>
  <p:tag name="ID" val="545820"/>
</p:tagLst>
</file>

<file path=ppt/tags/tag2.xml><?xml version="1.0" encoding="utf-8"?>
<p:tagLst xmlns:p="http://schemas.openxmlformats.org/presentationml/2006/main">
  <p:tag name="MH" val="20160830110855"/>
  <p:tag name="MH_LIBRARY" val="CONTENTS"/>
  <p:tag name="MH_TYPE" val="OTHERS"/>
  <p:tag name="ID" val="545820"/>
</p:tagLst>
</file>

<file path=ppt/tags/tag3.xml><?xml version="1.0" encoding="utf-8"?>
<p:tagLst xmlns:p="http://schemas.openxmlformats.org/presentationml/2006/main">
  <p:tag name="MH" val="20160830110855"/>
  <p:tag name="MH_LIBRARY" val="CONTENTS"/>
  <p:tag name="MH_TYPE" val="OTHERS"/>
  <p:tag name="ID" val="545820"/>
</p:tagLst>
</file>

<file path=ppt/tags/tag4.xml><?xml version="1.0" encoding="utf-8"?>
<p:tagLst xmlns:p="http://schemas.openxmlformats.org/presentationml/2006/main">
  <p:tag name="MH" val="20160830110855"/>
  <p:tag name="MH_LIBRARY" val="CONTENTS"/>
  <p:tag name="MH_TYPE" val="OTHERS"/>
  <p:tag name="ID" val="545820"/>
</p:tagLst>
</file>

<file path=ppt/theme/theme1.xml><?xml version="1.0" encoding="utf-8"?>
<a:theme xmlns:a="http://schemas.openxmlformats.org/drawingml/2006/main" name="5_自定义设计方案">
  <a:themeElements>
    <a:clrScheme name="520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375439"/>
      </a:accent1>
      <a:accent2>
        <a:srgbClr val="375439"/>
      </a:accent2>
      <a:accent3>
        <a:srgbClr val="375439"/>
      </a:accent3>
      <a:accent4>
        <a:srgbClr val="375439"/>
      </a:accent4>
      <a:accent5>
        <a:srgbClr val="375439"/>
      </a:accent5>
      <a:accent6>
        <a:srgbClr val="375439"/>
      </a:accent6>
      <a:hlink>
        <a:srgbClr val="325F0B"/>
      </a:hlink>
      <a:folHlink>
        <a:srgbClr val="79D02A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6_自定义设计方案">
  <a:themeElements>
    <a:clrScheme name="我的主题色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63CFF6"/>
      </a:accent1>
      <a:accent2>
        <a:srgbClr val="FBB9CC"/>
      </a:accent2>
      <a:accent3>
        <a:srgbClr val="63CFF6"/>
      </a:accent3>
      <a:accent4>
        <a:srgbClr val="FBB9CC"/>
      </a:accent4>
      <a:accent5>
        <a:srgbClr val="63CFF6"/>
      </a:accent5>
      <a:accent6>
        <a:srgbClr val="FBB9CC"/>
      </a:accent6>
      <a:hlink>
        <a:srgbClr val="63CFF6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2239</Words>
  <Application>WPS 演示</Application>
  <PresentationFormat>自定义</PresentationFormat>
  <Paragraphs>225</Paragraphs>
  <Slides>28</Slides>
  <Notes>26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47" baseType="lpstr">
      <vt:lpstr>Arial</vt:lpstr>
      <vt:lpstr>宋体</vt:lpstr>
      <vt:lpstr>Wingdings</vt:lpstr>
      <vt:lpstr>微软雅黑</vt:lpstr>
      <vt:lpstr>Calibri</vt:lpstr>
      <vt:lpstr>Calibri Light</vt:lpstr>
      <vt:lpstr>Calibri</vt:lpstr>
      <vt:lpstr>Embassy BT</vt:lpstr>
      <vt:lpstr>幼圆</vt:lpstr>
      <vt:lpstr>Impact</vt:lpstr>
      <vt:lpstr>方正豪体简体</vt:lpstr>
      <vt:lpstr>Agency FB</vt:lpstr>
      <vt:lpstr>Mongolian Baiti</vt:lpstr>
      <vt:lpstr>Arial Unicode MS</vt:lpstr>
      <vt:lpstr>Gabriola</vt:lpstr>
      <vt:lpstr>Batang</vt:lpstr>
      <vt:lpstr>Constantia</vt:lpstr>
      <vt:lpstr>5_自定义设计方案</vt:lpstr>
      <vt:lpstr>6_自定义设计方案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book pro</dc:creator>
  <cp:lastModifiedBy>admin</cp:lastModifiedBy>
  <cp:revision>149</cp:revision>
  <dcterms:created xsi:type="dcterms:W3CDTF">2016-08-11T13:28:00Z</dcterms:created>
  <dcterms:modified xsi:type="dcterms:W3CDTF">2019-06-26T03:29:45Z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